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avi" ContentType="video/avi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66" r:id="rId3"/>
    <p:sldId id="268" r:id="rId4"/>
    <p:sldId id="269" r:id="rId5"/>
    <p:sldId id="272" r:id="rId6"/>
    <p:sldId id="273" r:id="rId7"/>
    <p:sldId id="275" r:id="rId8"/>
    <p:sldId id="281" r:id="rId9"/>
    <p:sldId id="284" r:id="rId10"/>
    <p:sldId id="285" r:id="rId11"/>
    <p:sldId id="286" r:id="rId12"/>
    <p:sldId id="289" r:id="rId13"/>
    <p:sldId id="295" r:id="rId14"/>
    <p:sldId id="300" r:id="rId15"/>
    <p:sldId id="306" r:id="rId16"/>
    <p:sldId id="324" r:id="rId17"/>
    <p:sldId id="262" r:id="rId18"/>
    <p:sldId id="325" r:id="rId19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5"/>
    <p:restoredTop sz="94646"/>
  </p:normalViewPr>
  <p:slideViewPr>
    <p:cSldViewPr snapToGrid="0" snapToObjects="1">
      <p:cViewPr varScale="1">
        <p:scale>
          <a:sx n="71" d="100"/>
          <a:sy n="71" d="100"/>
        </p:scale>
        <p:origin x="-822" y="-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Helvetica Neue Ultrafin" charset="0"/>
              </a:defRPr>
            </a:lvl1pPr>
          </a:lstStyle>
          <a:p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Helvetica Neue Ultrafin" charset="0"/>
              </a:defRPr>
            </a:lvl1pPr>
          </a:lstStyle>
          <a:p>
            <a:fld id="{8763CB3A-462B-7A4E-8E6E-7F7395C6057D}" type="datetimeFigureOut">
              <a:rPr lang="fr-FR" smtClean="0"/>
              <a:pPr/>
              <a:t>01/10/2018</a:t>
            </a:fld>
            <a:endParaRPr lang="fr-FR" dirty="0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 dirty="0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Helvetica Neue Ultrafin" charset="0"/>
              </a:defRPr>
            </a:lvl1pPr>
          </a:lstStyle>
          <a:p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Helvetica Neue Ultrafin" charset="0"/>
              </a:defRPr>
            </a:lvl1pPr>
          </a:lstStyle>
          <a:p>
            <a:fld id="{F65D015C-9DB4-6549-A139-0A21CE7D391A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798652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Helvetica Neue Ultrafin" charset="0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Helvetica Neue Ultrafin" charset="0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Helvetica Neue Ultrafin" charset="0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Helvetica Neue Ultrafin" charset="0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Helvetica Neue Ultrafin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990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990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990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990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F4A8D384-DE10-394B-9A9D-9F2B176F3BD4}" type="slidenum">
              <a:rPr lang="fr-FR" altLang="fr-FR" sz="1300">
                <a:solidFill>
                  <a:srgbClr val="000000"/>
                </a:solidFill>
                <a:latin typeface="Helvetica Neue Ultrafin" charset="0"/>
              </a:rPr>
              <a:pPr/>
              <a:t>1</a:t>
            </a:fld>
            <a:endParaRPr lang="fr-FR" altLang="fr-FR" sz="1300" dirty="0">
              <a:solidFill>
                <a:srgbClr val="000000"/>
              </a:solidFill>
              <a:latin typeface="Helvetica Neue Ultrafin" charset="0"/>
            </a:endParaRPr>
          </a:p>
        </p:txBody>
      </p:sp>
      <p:sp>
        <p:nvSpPr>
          <p:cNvPr id="296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fr-FR" altLang="fr-FR" dirty="0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871912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Cliquez pour modifier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63D66-37BD-4D5E-B2D8-A8E8A09B00BB}" type="datetime1">
              <a:rPr lang="fr-FR" smtClean="0"/>
              <a:t>01/10/2018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6B9B1-5FC6-2A4C-A1D4-3463FEE1241D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47209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7A151B-594F-427C-9F55-17D10F9AAF55}" type="datetime1">
              <a:rPr lang="fr-FR" smtClean="0"/>
              <a:t>01/10/2018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6B9B1-5FC6-2A4C-A1D4-3463FEE1241D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800728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FCBBB-61B7-441A-8671-B68E90E1F96D}" type="datetime1">
              <a:rPr lang="fr-FR" smtClean="0"/>
              <a:t>01/10/2018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6B9B1-5FC6-2A4C-A1D4-3463FEE1241D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567212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4CD39-6961-4AF8-BB61-07F5AA87A6E0}" type="datetime1">
              <a:rPr lang="fr-FR" smtClean="0"/>
              <a:t>01/10/2018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6B9B1-5FC6-2A4C-A1D4-3463FEE1241D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650529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7AC8FE-F496-4687-A469-F73B17EB7BC9}" type="datetime1">
              <a:rPr lang="fr-FR" smtClean="0"/>
              <a:t>01/10/2018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6B9B1-5FC6-2A4C-A1D4-3463FEE1241D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681614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CAC1A-A753-498B-85DD-379462D75DB4}" type="datetime1">
              <a:rPr lang="fr-FR" smtClean="0"/>
              <a:t>01/10/2018</a:t>
            </a:fld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6B9B1-5FC6-2A4C-A1D4-3463FEE1241D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739705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7BB39-07B8-4405-B252-DE1D8C256CB1}" type="datetime1">
              <a:rPr lang="fr-FR" smtClean="0"/>
              <a:t>01/10/2018</a:t>
            </a:fld>
            <a:endParaRPr lang="fr-FR" dirty="0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6B9B1-5FC6-2A4C-A1D4-3463FEE1241D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083356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0A8D6F-A55A-4F55-983D-0C6D4FC1EC16}" type="datetime1">
              <a:rPr lang="fr-FR" smtClean="0"/>
              <a:t>01/10/2018</a:t>
            </a:fld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6B9B1-5FC6-2A4C-A1D4-3463FEE1241D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209577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00459-A086-412C-9FC6-E94065213B48}" type="datetime1">
              <a:rPr lang="fr-FR" smtClean="0"/>
              <a:t>01/10/2018</a:t>
            </a:fld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6B9B1-5FC6-2A4C-A1D4-3463FEE1241D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215544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6C84E-3E24-4E35-B262-881696D94AE5}" type="datetime1">
              <a:rPr lang="fr-FR" smtClean="0"/>
              <a:t>01/10/2018</a:t>
            </a:fld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6B9B1-5FC6-2A4C-A1D4-3463FEE1241D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977741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33F35-1640-4A82-AFBA-1A6107A38FD6}" type="datetime1">
              <a:rPr lang="fr-FR" smtClean="0"/>
              <a:t>01/10/2018</a:t>
            </a:fld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6B9B1-5FC6-2A4C-A1D4-3463FEE1241D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631650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 smtClean="0"/>
              <a:t>Cliquez et modifiez le titre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Helvetica Neue Ultrafin" charset="0"/>
              </a:defRPr>
            </a:lvl1pPr>
          </a:lstStyle>
          <a:p>
            <a:fld id="{70F9E642-60B1-4A7B-AA5D-841D7A7BF0EB}" type="datetime1">
              <a:rPr lang="fr-FR" smtClean="0"/>
              <a:t>01/10/2018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Helvetica Neue Ultrafin" charset="0"/>
              </a:defRPr>
            </a:lvl1pPr>
          </a:lstStyle>
          <a:p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Helvetica Neue Ultrafin" charset="0"/>
              </a:defRPr>
            </a:lvl1pPr>
          </a:lstStyle>
          <a:p>
            <a:fld id="{9C16B9B1-5FC6-2A4C-A1D4-3463FEE1241D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84348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Helvetica Neue Ultrafin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b="0" i="0" kern="1200">
          <a:solidFill>
            <a:schemeClr val="tx1"/>
          </a:solidFill>
          <a:latin typeface="Helvetica Neue Ultrafin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b="0" i="0" kern="1200">
          <a:solidFill>
            <a:schemeClr val="tx1"/>
          </a:solidFill>
          <a:latin typeface="Helvetica Neue Ultrafin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b="0" i="0" kern="1200">
          <a:solidFill>
            <a:schemeClr val="tx1"/>
          </a:solidFill>
          <a:latin typeface="Helvetica Neue Ultrafin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Helvetica Neue Ultrafin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Helvetica Neue Ultrafin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5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avi"/><Relationship Id="rId1" Type="http://schemas.microsoft.com/office/2007/relationships/media" Target="../media/media2.avi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0.png"/><Relationship Id="rId7" Type="http://schemas.openxmlformats.org/officeDocument/2006/relationships/image" Target="../media/image35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1.png"/><Relationship Id="rId9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Relationship Id="rId9" Type="http://schemas.openxmlformats.org/officeDocument/2006/relationships/image" Target="../media/image4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47.png"/><Relationship Id="rId7" Type="http://schemas.openxmlformats.org/officeDocument/2006/relationships/image" Target="../media/image54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Relationship Id="rId9" Type="http://schemas.openxmlformats.org/officeDocument/2006/relationships/image" Target="../media/image5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4"/>
          <p:cNvSpPr>
            <a:spLocks noGrp="1" noChangeArrowheads="1"/>
          </p:cNvSpPr>
          <p:nvPr>
            <p:ph type="ctrTitle"/>
          </p:nvPr>
        </p:nvSpPr>
        <p:spPr>
          <a:xfrm>
            <a:off x="1359990" y="3962352"/>
            <a:ext cx="9258299" cy="1470025"/>
          </a:xfrm>
        </p:spPr>
        <p:txBody>
          <a:bodyPr>
            <a:normAutofit fontScale="90000"/>
          </a:bodyPr>
          <a:lstStyle/>
          <a:p>
            <a:r>
              <a:rPr lang="en-US" altLang="fr-FR" sz="8900" dirty="0">
                <a:latin typeface="Helvetica Neue UltraLight" charset="0"/>
                <a:ea typeface="Helvetica Neue UltraLight" charset="0"/>
                <a:cs typeface="Helvetica Neue UltraLight" charset="0"/>
              </a:rPr>
              <a:t/>
            </a:r>
            <a:br>
              <a:rPr lang="en-US" altLang="fr-FR" sz="8900" dirty="0">
                <a:latin typeface="Helvetica Neue UltraLight" charset="0"/>
                <a:ea typeface="Helvetica Neue UltraLight" charset="0"/>
                <a:cs typeface="Helvetica Neue UltraLight" charset="0"/>
              </a:rPr>
            </a:br>
            <a:r>
              <a:rPr lang="fr-FR" sz="8900" dirty="0" smtClean="0">
                <a:latin typeface="Helvetica Neue UltraLight" charset="0"/>
                <a:ea typeface="Helvetica Neue UltraLight" charset="0"/>
                <a:cs typeface="Helvetica Neue UltraLight" charset="0"/>
              </a:rPr>
              <a:t>MMC vs MNA</a:t>
            </a:r>
            <a:br>
              <a:rPr lang="fr-FR" sz="8900" dirty="0" smtClean="0">
                <a:latin typeface="Helvetica Neue UltraLight" charset="0"/>
                <a:ea typeface="Helvetica Neue UltraLight" charset="0"/>
                <a:cs typeface="Helvetica Neue UltraLight" charset="0"/>
              </a:rPr>
            </a:br>
            <a:r>
              <a:rPr lang="fr-FR" sz="3200" dirty="0" smtClean="0">
                <a:latin typeface="Helvetica Neue UltraLight" charset="0"/>
                <a:ea typeface="Helvetica Neue UltraLight" charset="0"/>
                <a:cs typeface="Helvetica Neue UltraLight" charset="0"/>
              </a:rPr>
              <a:t>prof. Joseph MORLIER</a:t>
            </a:r>
            <a:br>
              <a:rPr lang="fr-FR" sz="3200" dirty="0" smtClean="0">
                <a:latin typeface="Helvetica Neue UltraLight" charset="0"/>
                <a:ea typeface="Helvetica Neue UltraLight" charset="0"/>
                <a:cs typeface="Helvetica Neue UltraLight" charset="0"/>
              </a:rPr>
            </a:br>
            <a:r>
              <a:rPr lang="fr-FR" sz="3200" dirty="0" smtClean="0">
                <a:latin typeface="Helvetica Neue UltraLight" charset="0"/>
                <a:ea typeface="Helvetica Neue UltraLight" charset="0"/>
                <a:cs typeface="Helvetica Neue UltraLight" charset="0"/>
              </a:rPr>
              <a:t>phd candidate Simone CONIGLIO</a:t>
            </a:r>
            <a:br>
              <a:rPr lang="fr-FR" sz="3200" dirty="0" smtClean="0">
                <a:latin typeface="Helvetica Neue UltraLight" charset="0"/>
                <a:ea typeface="Helvetica Neue UltraLight" charset="0"/>
                <a:cs typeface="Helvetica Neue UltraLight" charset="0"/>
              </a:rPr>
            </a:br>
            <a:r>
              <a:rPr lang="en-US" sz="3200" dirty="0" smtClean="0">
                <a:latin typeface="Helvetica Neue UltraLight" charset="0"/>
                <a:ea typeface="Helvetica Neue UltraLight" charset="0"/>
                <a:cs typeface="Helvetica Neue UltraLight" charset="0"/>
              </a:rPr>
              <a:t>school</a:t>
            </a:r>
            <a:r>
              <a:rPr lang="fr-FR" sz="3200" dirty="0" smtClean="0">
                <a:latin typeface="Helvetica Neue UltraLight" charset="0"/>
                <a:ea typeface="Helvetica Neue UltraLight" charset="0"/>
                <a:cs typeface="Helvetica Neue UltraLight" charset="0"/>
              </a:rPr>
              <a:t> </a:t>
            </a:r>
            <a:r>
              <a:rPr lang="en-US" sz="3200" dirty="0" smtClean="0">
                <a:latin typeface="Helvetica Neue UltraLight" charset="0"/>
                <a:ea typeface="Helvetica Neue UltraLight" charset="0"/>
                <a:cs typeface="Helvetica Neue UltraLight" charset="0"/>
              </a:rPr>
              <a:t>referent</a:t>
            </a:r>
            <a:r>
              <a:rPr lang="fr-FR" sz="3200" dirty="0" smtClean="0">
                <a:latin typeface="Helvetica Neue UltraLight" charset="0"/>
                <a:ea typeface="Helvetica Neue UltraLight" charset="0"/>
                <a:cs typeface="Helvetica Neue UltraLight" charset="0"/>
              </a:rPr>
              <a:t>: Miguel CHARLOTTE</a:t>
            </a:r>
            <a:r>
              <a:rPr lang="fr-FR" sz="3600" dirty="0" smtClean="0">
                <a:latin typeface="Helvetica Neue UltraLight" charset="0"/>
                <a:ea typeface="Helvetica Neue UltraLight" charset="0"/>
                <a:cs typeface="Helvetica Neue UltraLight" charset="0"/>
              </a:rPr>
              <a:t/>
            </a:r>
            <a:br>
              <a:rPr lang="fr-FR" sz="3600" dirty="0" smtClean="0">
                <a:latin typeface="Helvetica Neue UltraLight" charset="0"/>
                <a:ea typeface="Helvetica Neue UltraLight" charset="0"/>
                <a:cs typeface="Helvetica Neue UltraLight" charset="0"/>
              </a:rPr>
            </a:br>
            <a:r>
              <a:rPr lang="fr-FR" sz="3600" dirty="0" smtClean="0">
                <a:latin typeface="Helvetica Neue UltraLight" charset="0"/>
                <a:ea typeface="Helvetica Neue UltraLight" charset="0"/>
                <a:cs typeface="Helvetica Neue UltraLight" charset="0"/>
              </a:rPr>
              <a:t>Herraz Mahfoud</a:t>
            </a:r>
            <a:endParaRPr lang="fr-FR" altLang="fr-FR" sz="3600" dirty="0">
              <a:latin typeface="Helvetica Neue UltraLight" charset="0"/>
              <a:ea typeface="Helvetica Neue UltraLight" charset="0"/>
              <a:cs typeface="Helvetica Neue UltraLight" charset="0"/>
            </a:endParaRPr>
          </a:p>
        </p:txBody>
      </p:sp>
      <p:pic>
        <p:nvPicPr>
          <p:cNvPr id="9" name="Picture 2" descr="http://www.campus-channel.com/upload/national/ecole/logo/fb/86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9281" y="416330"/>
            <a:ext cx="3035282" cy="1871176"/>
          </a:xfrm>
          <a:prstGeom prst="rect">
            <a:avLst/>
          </a:prstGeom>
          <a:noFill/>
        </p:spPr>
      </p:pic>
      <p:pic>
        <p:nvPicPr>
          <p:cNvPr id="10" name="Picture 2" descr="https://upload.wikimedia.org/wikipedia/en/thumb/2/2c/CNRS.svg/1024px-CNRS.svg.pn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57339" y="403889"/>
            <a:ext cx="1080000" cy="1080000"/>
          </a:xfrm>
          <a:prstGeom prst="rect">
            <a:avLst/>
          </a:prstGeom>
          <a:noFill/>
        </p:spPr>
      </p:pic>
      <p:pic>
        <p:nvPicPr>
          <p:cNvPr id="11" name="Picture 4" descr="http://www.mines-albi.fr/sites/default/files/ckfinder/images/Logo_ICA_carre_documents.jpg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95800" y="404664"/>
            <a:ext cx="1080000" cy="1080000"/>
          </a:xfrm>
          <a:prstGeom prst="rect">
            <a:avLst/>
          </a:prstGeom>
          <a:noFill/>
        </p:spPr>
      </p:pic>
      <p:pic>
        <p:nvPicPr>
          <p:cNvPr id="12" name="Picture 6" descr="http://www.univ-toulouse.fr/sites/default/files/logo_utftmp_horizontale_o.jpg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81158" y="416330"/>
            <a:ext cx="1970823" cy="1080000"/>
          </a:xfrm>
          <a:prstGeom prst="rect">
            <a:avLst/>
          </a:prstGeom>
          <a:noFill/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27204" y="698927"/>
            <a:ext cx="2002606" cy="448787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6B9B1-5FC6-2A4C-A1D4-3463FEE1241D}" type="slidenum">
              <a:rPr lang="fr-FR" sz="2800" smtClean="0"/>
              <a:t>1</a:t>
            </a:fld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1981338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Difference with MNA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118847" cy="4351338"/>
              </a:xfrm>
            </p:spPr>
            <p:txBody>
              <a:bodyPr/>
              <a:lstStyle/>
              <a:p>
                <a:pPr marL="0" indent="0" algn="ctr">
                  <a:buNone/>
                </a:pPr>
                <a:r>
                  <a:rPr lang="en-US" dirty="0" smtClean="0"/>
                  <a:t>Justification</a:t>
                </a:r>
              </a:p>
              <a:p>
                <a:r>
                  <a:rPr lang="en-US" dirty="0" smtClean="0"/>
                  <a:t>Initial disconnected design:</a:t>
                </a:r>
              </a:p>
              <a:p>
                <a:pPr>
                  <a:buFont typeface="Wingdings"/>
                  <a:buChar char="à"/>
                </a:pPr>
                <a:r>
                  <a:rPr lang="en-US" dirty="0" smtClean="0">
                    <a:sym typeface="Wingdings" panose="05000000000000000000" pitchFamily="2" charset="2"/>
                  </a:rPr>
                  <a:t>In order to connect it:  lengths and thicknesses are increasing (higher gradients)</a:t>
                </a:r>
              </a:p>
              <a:p>
                <a:pPr>
                  <a:buFont typeface="Wingdings"/>
                  <a:buChar char="à"/>
                </a:pPr>
                <a:r>
                  <a:rPr lang="en-US" dirty="0" smtClean="0">
                    <a:sym typeface="Wingdings" panose="05000000000000000000" pitchFamily="2" charset="2"/>
                  </a:rPr>
                  <a:t>Components position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/>
                        <a:sym typeface="Wingdings" panose="05000000000000000000" pitchFamily="2" charset="2"/>
                      </a:rPr>
                      <m:t> </m:t>
                    </m:r>
                    <m:d>
                      <m:dPr>
                        <m:ctrlPr>
                          <a:rPr lang="fr-FR" b="0" i="1" smtClean="0">
                            <a:latin typeface="Cambria Math"/>
                            <a:sym typeface="Wingdings" panose="05000000000000000000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/>
                                <a:sym typeface="Wingdings" panose="05000000000000000000" pitchFamily="2" charset="2"/>
                              </a:rPr>
                              <m:t>𝑥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/>
                                <a:sym typeface="Wingdings" panose="05000000000000000000" pitchFamily="2" charset="2"/>
                              </a:rPr>
                              <m:t>0</m:t>
                            </m:r>
                          </m:sub>
                        </m:sSub>
                        <m:r>
                          <a:rPr lang="fr-FR" b="0" i="1" smtClean="0">
                            <a:latin typeface="Cambria Math"/>
                            <a:sym typeface="Wingdings" panose="05000000000000000000" pitchFamily="2" charset="2"/>
                          </a:rPr>
                          <m:t>,</m:t>
                        </m:r>
                        <m:sSub>
                          <m:sSubPr>
                            <m:ctrlPr>
                              <a:rPr lang="fr-FR" b="0" i="1" smtClean="0">
                                <a:latin typeface="Cambria Math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/>
                                <a:sym typeface="Wingdings" panose="05000000000000000000" pitchFamily="2" charset="2"/>
                              </a:rPr>
                              <m:t>𝑦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/>
                                <a:sym typeface="Wingdings" panose="05000000000000000000" pitchFamily="2" charset="2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 smtClean="0">
                    <a:sym typeface="Wingdings" panose="05000000000000000000" pitchFamily="2" charset="2"/>
                  </a:rPr>
                  <a:t> doesn’t change</a:t>
                </a:r>
              </a:p>
              <a:p>
                <a:pPr>
                  <a:buFont typeface="Wingdings"/>
                  <a:buChar char="à"/>
                </a:pPr>
                <a:r>
                  <a:rPr lang="en-US" dirty="0" smtClean="0">
                    <a:sym typeface="Wingdings" panose="05000000000000000000" pitchFamily="2" charset="2"/>
                  </a:rPr>
                  <a:t>Strong variations in compliance and volume  </a:t>
                </a:r>
                <a:endParaRPr lang="en-US" dirty="0"/>
              </a:p>
            </p:txBody>
          </p:sp>
        </mc:Choice>
        <mc:Fallback xmlns="">
          <p:sp>
            <p:nvSpPr>
              <p:cNvPr id="3" name="Espace réservé du conten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118847" cy="4351338"/>
              </a:xfrm>
              <a:blipFill rotWithShape="1">
                <a:blip r:embed="rId4"/>
                <a:stretch>
                  <a:fillRect l="-2145"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5211" y="2944906"/>
            <a:ext cx="4392706" cy="39130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design history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l="7293" t="31765" r="5065" b="33726"/>
          <a:stretch/>
        </p:blipFill>
        <p:spPr>
          <a:xfrm>
            <a:off x="6347012" y="288610"/>
            <a:ext cx="5737399" cy="2118424"/>
          </a:xfrm>
          <a:prstGeom prst="rect">
            <a:avLst/>
          </a:prstGeom>
        </p:spPr>
      </p:pic>
      <p:sp>
        <p:nvSpPr>
          <p:cNvPr id="7" name="Espace réservé du numéro de diapositive 1"/>
          <p:cNvSpPr>
            <a:spLocks noGrp="1"/>
          </p:cNvSpPr>
          <p:nvPr>
            <p:ph type="sldNum" sz="quarter" idx="12"/>
          </p:nvPr>
        </p:nvSpPr>
        <p:spPr>
          <a:xfrm>
            <a:off x="4307541" y="6356350"/>
            <a:ext cx="2743200" cy="365125"/>
          </a:xfrm>
        </p:spPr>
        <p:txBody>
          <a:bodyPr/>
          <a:lstStyle/>
          <a:p>
            <a:fld id="{9C16B9B1-5FC6-2A4C-A1D4-3463FEE1241D}" type="slidenum">
              <a:rPr lang="fr-FR" sz="2800" smtClean="0"/>
              <a:t>10</a:t>
            </a:fld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2752455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Difference with MNA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198" y="1825625"/>
            <a:ext cx="5589496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 smtClean="0"/>
              <a:t>Justification</a:t>
            </a:r>
          </a:p>
          <a:p>
            <a:pPr marL="0" indent="0">
              <a:buNone/>
            </a:pPr>
            <a:r>
              <a:rPr lang="en-US" dirty="0" smtClean="0"/>
              <a:t>Presence of gray regions in MNA:</a:t>
            </a:r>
          </a:p>
          <a:p>
            <a:pPr>
              <a:buFont typeface="Wingdings"/>
              <a:buChar char="à"/>
            </a:pPr>
            <a:r>
              <a:rPr lang="en-US" dirty="0" smtClean="0">
                <a:sym typeface="Wingdings" panose="05000000000000000000" pitchFamily="2" charset="2"/>
              </a:rPr>
              <a:t> Compliance and volume’s variation with respect to design variables are : </a:t>
            </a:r>
          </a:p>
          <a:p>
            <a:r>
              <a:rPr lang="en-US" dirty="0" smtClean="0">
                <a:sym typeface="Wingdings" panose="05000000000000000000" pitchFamily="2" charset="2"/>
              </a:rPr>
              <a:t>Smooth in MNA</a:t>
            </a:r>
          </a:p>
          <a:p>
            <a:r>
              <a:rPr lang="en-US" dirty="0" smtClean="0">
                <a:sym typeface="Wingdings" panose="05000000000000000000" pitchFamily="2" charset="2"/>
              </a:rPr>
              <a:t>Non smooth in MMC</a:t>
            </a:r>
          </a:p>
          <a:p>
            <a:pPr marL="0" indent="0">
              <a:buNone/>
            </a:pPr>
            <a:r>
              <a:rPr lang="en-US" dirty="0" smtClean="0">
                <a:sym typeface="Wingdings" panose="05000000000000000000" pitchFamily="2" charset="2"/>
              </a:rPr>
              <a:t> Better convergence finding minimum is easier with MNA 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809" y="609600"/>
            <a:ext cx="2731135" cy="2162175"/>
          </a:xfrm>
          <a:prstGeom prst="rect">
            <a:avLst/>
          </a:prstGeom>
          <a:noFill/>
          <a:ln>
            <a:noFill/>
          </a:ln>
          <a:extLst/>
        </p:spPr>
      </p:pic>
      <p:pic>
        <p:nvPicPr>
          <p:cNvPr id="5" name="Picture 2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7944" y="609600"/>
            <a:ext cx="2743200" cy="2150110"/>
          </a:xfrm>
          <a:prstGeom prst="rect">
            <a:avLst/>
          </a:prstGeom>
          <a:noFill/>
          <a:ln>
            <a:noFill/>
          </a:ln>
          <a:extLst/>
        </p:spPr>
      </p:pic>
      <p:pic>
        <p:nvPicPr>
          <p:cNvPr id="6" name="Picture 2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8389" y="4142420"/>
            <a:ext cx="2789555" cy="1426845"/>
          </a:xfrm>
          <a:prstGeom prst="rect">
            <a:avLst/>
          </a:prstGeom>
          <a:noFill/>
          <a:ln>
            <a:noFill/>
          </a:ln>
          <a:extLst/>
        </p:spPr>
      </p:pic>
      <p:pic>
        <p:nvPicPr>
          <p:cNvPr id="7" name="Picture 3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4131" y="4142421"/>
            <a:ext cx="2790825" cy="1426845"/>
          </a:xfrm>
          <a:prstGeom prst="rect">
            <a:avLst/>
          </a:prstGeom>
          <a:noFill/>
          <a:ln>
            <a:noFill/>
          </a:ln>
          <a:extLst/>
        </p:spPr>
      </p:pic>
      <p:sp>
        <p:nvSpPr>
          <p:cNvPr id="9" name="Espace réservé du numéro de diapositive 1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C16B9B1-5FC6-2A4C-A1D4-3463FEE1241D}" type="slidenum">
              <a:rPr lang="fr-FR" sz="2800" smtClean="0"/>
              <a:t>11</a:t>
            </a:fld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10557504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Extension to curved components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/>
              <p:cNvSpPr>
                <a:spLocks noGrp="1"/>
              </p:cNvSpPr>
              <p:nvPr>
                <p:ph idx="1"/>
              </p:nvPr>
            </p:nvSpPr>
            <p:spPr>
              <a:xfrm>
                <a:off x="596154" y="1613647"/>
                <a:ext cx="7902388" cy="4854387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dirty="0">
                    <a:sym typeface="Wingdings" panose="05000000000000000000" pitchFamily="2" charset="2"/>
                  </a:rPr>
                  <a:t>Introducing a new design variable : curvature </a:t>
                </a:r>
                <a14:m>
                  <m:oMath xmlns:m="http://schemas.openxmlformats.org/officeDocument/2006/math">
                    <m:r>
                      <a:rPr lang="fr-FR" i="1">
                        <a:latin typeface="Cambria Math"/>
                        <a:sym typeface="Wingdings" panose="05000000000000000000" pitchFamily="2" charset="2"/>
                      </a:rPr>
                      <m:t>𝑐𝑟</m:t>
                    </m:r>
                  </m:oMath>
                </a14:m>
                <a:endParaRPr lang="en-US" dirty="0">
                  <a:sym typeface="Wingdings" panose="05000000000000000000" pitchFamily="2" charset="2"/>
                </a:endParaRPr>
              </a:p>
              <a:p>
                <a:r>
                  <a:rPr lang="en-US" dirty="0">
                    <a:sym typeface="Wingdings" panose="05000000000000000000" pitchFamily="2" charset="2"/>
                  </a:rPr>
                  <a:t>Need for basis change :</a:t>
                </a:r>
              </a:p>
              <a:p>
                <a:pPr marL="0" indent="0">
                  <a:buNone/>
                </a:pPr>
                <a:r>
                  <a:rPr lang="en-US" dirty="0">
                    <a:sym typeface="Wingdings" panose="05000000000000000000" pitchFamily="2" charset="2"/>
                  </a:rPr>
                  <a:t>  from global to local (center of component) basis : </a:t>
                </a:r>
              </a:p>
              <a:p>
                <a:pPr marL="0" indent="0">
                  <a:buNone/>
                </a:pPr>
                <a:r>
                  <a:rPr lang="en-US" dirty="0">
                    <a:sym typeface="Wingdings" panose="05000000000000000000" pitchFamily="2" charset="2"/>
                  </a:rPr>
                  <a:t>             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/>
                            <a:sym typeface="Wingdings" panose="05000000000000000000" pitchFamily="2" charset="2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/>
                                <a:sym typeface="Wingdings" panose="05000000000000000000" pitchFamily="2" charset="2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fr-FR" i="1">
                                      <a:latin typeface="Cambria Math"/>
                                      <a:sym typeface="Wingdings" panose="05000000000000000000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fr-FR" i="1">
                                      <a:latin typeface="Cambria Math"/>
                                      <a:sym typeface="Wingdings" panose="05000000000000000000" pitchFamily="2" charset="2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fr-FR" i="1">
                                      <a:latin typeface="Cambria Math"/>
                                      <a:sym typeface="Wingdings" panose="05000000000000000000" pitchFamily="2" charset="2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fr-FR" i="1">
                                      <a:latin typeface="Cambria Math"/>
                                      <a:sym typeface="Wingdings" panose="05000000000000000000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latin typeface="Cambria Math"/>
                                      <a:sym typeface="Wingdings" panose="05000000000000000000" pitchFamily="2" charset="2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fr-FR" i="1">
                                      <a:latin typeface="Cambria Math"/>
                                      <a:sym typeface="Wingdings" panose="05000000000000000000" pitchFamily="2" charset="2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fr-FR" i="1">
                        <a:latin typeface="Cambria Math"/>
                        <a:sym typeface="Wingdings" panose="05000000000000000000" pitchFamily="2" charset="2"/>
                      </a:rPr>
                      <m:t>=</m:t>
                    </m:r>
                    <m:d>
                      <m:dPr>
                        <m:ctrlPr>
                          <a:rPr lang="fr-FR" i="1">
                            <a:latin typeface="Cambria Math"/>
                            <a:sym typeface="Wingdings" panose="05000000000000000000" pitchFamily="2" charset="2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fr-FR" i="1">
                                <a:latin typeface="Cambria Math"/>
                                <a:sym typeface="Wingdings" panose="05000000000000000000" pitchFamily="2" charset="2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fr-FR" i="1">
                                  <a:latin typeface="Cambria Math"/>
                                  <a:sym typeface="Wingdings" panose="05000000000000000000" pitchFamily="2" charset="2"/>
                                </a:rPr>
                                <m:t>𝑐</m:t>
                              </m:r>
                              <m:r>
                                <a:rPr lang="fr-FR" i="1">
                                  <a:latin typeface="Cambria Math"/>
                                  <a:sym typeface="Wingdings" panose="05000000000000000000" pitchFamily="2" charset="2"/>
                                </a:rPr>
                                <m:t>𝑜𝑠</m:t>
                              </m:r>
                              <m:r>
                                <a:rPr lang="fr-FR" i="1">
                                  <a:latin typeface="Cambria Math"/>
                                  <a:sym typeface="Wingdings" panose="05000000000000000000" pitchFamily="2" charset="2"/>
                                </a:rPr>
                                <m:t>𝜃</m:t>
                              </m:r>
                            </m:e>
                            <m:e>
                              <m:r>
                                <a:rPr lang="fr-FR" i="1">
                                  <a:latin typeface="Cambria Math"/>
                                  <a:sym typeface="Wingdings" panose="05000000000000000000" pitchFamily="2" charset="2"/>
                                </a:rPr>
                                <m:t>𝑠𝑖𝑛</m:t>
                              </m:r>
                              <m:r>
                                <a:rPr lang="fr-FR" i="1">
                                  <a:latin typeface="Cambria Math"/>
                                  <a:sym typeface="Wingdings" panose="05000000000000000000" pitchFamily="2" charset="2"/>
                                </a:rPr>
                                <m:t>𝜃</m:t>
                              </m:r>
                            </m:e>
                          </m:mr>
                          <m:mr>
                            <m:e>
                              <m:r>
                                <a:rPr lang="fr-FR" i="1">
                                  <a:latin typeface="Cambria Math"/>
                                  <a:sym typeface="Wingdings" panose="05000000000000000000" pitchFamily="2" charset="2"/>
                                </a:rPr>
                                <m:t>−</m:t>
                              </m:r>
                              <m:r>
                                <a:rPr lang="fr-FR" i="1">
                                  <a:latin typeface="Cambria Math"/>
                                  <a:sym typeface="Wingdings" panose="05000000000000000000" pitchFamily="2" charset="2"/>
                                </a:rPr>
                                <m:t>𝑠𝑖𝑛</m:t>
                              </m:r>
                              <m:r>
                                <a:rPr lang="fr-FR" i="1">
                                  <a:latin typeface="Cambria Math"/>
                                  <a:sym typeface="Wingdings" panose="05000000000000000000" pitchFamily="2" charset="2"/>
                                </a:rPr>
                                <m:t>𝜃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fr-FR" i="1">
                                  <a:latin typeface="Cambria Math"/>
                                  <a:sym typeface="Wingdings" panose="05000000000000000000" pitchFamily="2" charset="2"/>
                                </a:rPr>
                                <m:t>𝑐</m:t>
                              </m:r>
                              <m:r>
                                <a:rPr lang="fr-FR" i="1">
                                  <a:latin typeface="Cambria Math"/>
                                  <a:sym typeface="Wingdings" panose="05000000000000000000" pitchFamily="2" charset="2"/>
                                </a:rPr>
                                <m:t>𝑜𝑠</m:t>
                              </m:r>
                              <m:r>
                                <a:rPr lang="fr-FR" i="1">
                                  <a:latin typeface="Cambria Math"/>
                                  <a:sym typeface="Wingdings" panose="05000000000000000000" pitchFamily="2" charset="2"/>
                                </a:rPr>
                                <m:t>𝜃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ctrlPr>
                          <a:rPr lang="fr-FR" i="1">
                            <a:latin typeface="Cambria Math"/>
                            <a:sym typeface="Wingdings" panose="05000000000000000000" pitchFamily="2" charset="2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fr-FR" i="1">
                                <a:latin typeface="Cambria Math"/>
                                <a:sym typeface="Wingdings" panose="05000000000000000000" pitchFamily="2" charset="2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fr-FR" i="1">
                                  <a:latin typeface="Cambria Math"/>
                                  <a:sym typeface="Wingdings" panose="05000000000000000000" pitchFamily="2" charset="2"/>
                                </a:rPr>
                                <m:t>𝑥</m:t>
                              </m:r>
                              <m:r>
                                <a:rPr lang="fr-FR" i="1">
                                  <a:latin typeface="Cambria Math"/>
                                  <a:sym typeface="Wingdings" panose="05000000000000000000" pitchFamily="2" charset="2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fr-FR" i="1">
                                      <a:latin typeface="Cambria Math"/>
                                      <a:sym typeface="Wingdings" panose="05000000000000000000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fr-FR" i="1">
                                      <a:latin typeface="Cambria Math"/>
                                      <a:sym typeface="Wingdings" panose="05000000000000000000" pitchFamily="2" charset="2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fr-FR" i="1">
                                      <a:latin typeface="Cambria Math"/>
                                      <a:sym typeface="Wingdings" panose="05000000000000000000" pitchFamily="2" charset="2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fr-FR" i="1">
                                  <a:latin typeface="Cambria Math"/>
                                  <a:sym typeface="Wingdings" panose="05000000000000000000" pitchFamily="2" charset="2"/>
                                </a:rPr>
                                <m:t>𝑦</m:t>
                              </m:r>
                              <m:r>
                                <a:rPr lang="fr-FR" i="1">
                                  <a:latin typeface="Cambria Math"/>
                                  <a:sym typeface="Wingdings" panose="05000000000000000000" pitchFamily="2" charset="2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fr-FR" i="1">
                                      <a:latin typeface="Cambria Math"/>
                                      <a:sym typeface="Wingdings" panose="05000000000000000000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latin typeface="Cambria Math"/>
                                      <a:sym typeface="Wingdings" panose="05000000000000000000" pitchFamily="2" charset="2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fr-FR" i="1">
                                      <a:latin typeface="Cambria Math"/>
                                      <a:sym typeface="Wingdings" panose="05000000000000000000" pitchFamily="2" charset="2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dirty="0">
                  <a:sym typeface="Wingdings" panose="05000000000000000000" pitchFamily="2" charset="2"/>
                </a:endParaRPr>
              </a:p>
              <a:p>
                <a:pPr marL="0" indent="0">
                  <a:buNone/>
                </a:pPr>
                <a:r>
                  <a:rPr lang="en-US" dirty="0">
                    <a:sym typeface="Wingdings" panose="05000000000000000000" pitchFamily="2" charset="2"/>
                  </a:rPr>
                  <a:t>  if </a:t>
                </a:r>
                <a14:m>
                  <m:oMath xmlns:m="http://schemas.openxmlformats.org/officeDocument/2006/math">
                    <m:r>
                      <a:rPr lang="fr-FR" i="1">
                        <a:latin typeface="Cambria Math"/>
                        <a:sym typeface="Wingdings" panose="05000000000000000000" pitchFamily="2" charset="2"/>
                      </a:rPr>
                      <m:t>𝑐𝑟</m:t>
                    </m:r>
                    <m:r>
                      <a:rPr lang="fr-FR" i="1">
                        <a:latin typeface="Cambria Math"/>
                        <a:sym typeface="Wingdings" panose="05000000000000000000" pitchFamily="2" charset="2"/>
                      </a:rPr>
                      <m:t>≠0 : </m:t>
                    </m:r>
                  </m:oMath>
                </a14:m>
                <a:endParaRPr lang="fr-FR" dirty="0">
                  <a:sym typeface="Wingdings" panose="05000000000000000000" pitchFamily="2" charset="2"/>
                </a:endParaRPr>
              </a:p>
              <a:p>
                <a:pPr marL="0" indent="0">
                  <a:buNone/>
                </a:pPr>
                <a:r>
                  <a:rPr lang="en-US" dirty="0">
                    <a:sym typeface="Wingdings" panose="05000000000000000000" pitchFamily="2" charset="2"/>
                  </a:rPr>
                  <a:t>translation from local to curvature center</a:t>
                </a:r>
              </a:p>
              <a:p>
                <a:pPr marL="0" indent="0">
                  <a:buNone/>
                </a:pPr>
                <a:r>
                  <a:rPr lang="fr-FR" dirty="0">
                    <a:sym typeface="Wingdings" panose="05000000000000000000" pitchFamily="2" charset="2"/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>
                            <a:latin typeface="Cambria Math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/>
                            <a:sym typeface="Wingdings" panose="05000000000000000000" pitchFamily="2" charset="2"/>
                          </a:rPr>
                          <m:t>𝑥</m:t>
                        </m:r>
                      </m:e>
                      <m:sub>
                        <m:r>
                          <a:rPr lang="fr-FR" i="1">
                            <a:latin typeface="Cambria Math"/>
                            <a:sym typeface="Wingdings" panose="05000000000000000000" pitchFamily="2" charset="2"/>
                          </a:rPr>
                          <m:t>2</m:t>
                        </m:r>
                      </m:sub>
                    </m:sSub>
                    <m:r>
                      <a:rPr lang="fr-FR" i="1">
                        <a:latin typeface="Cambria Math"/>
                        <a:sym typeface="Wingdings" panose="05000000000000000000" pitchFamily="2" charset="2"/>
                      </a:rPr>
                      <m:t>=</m:t>
                    </m:r>
                    <m:r>
                      <a:rPr lang="fr-FR" i="1">
                        <a:latin typeface="Cambria Math"/>
                        <a:sym typeface="Wingdings" panose="05000000000000000000" pitchFamily="2" charset="2"/>
                      </a:rPr>
                      <m:t>𝑠𝑖𝑔𝑛</m:t>
                    </m:r>
                    <m:d>
                      <m:dPr>
                        <m:ctrlPr>
                          <a:rPr lang="fr-FR" i="1">
                            <a:latin typeface="Cambria Math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fr-FR" i="1">
                            <a:latin typeface="Cambria Math"/>
                            <a:sym typeface="Wingdings" panose="05000000000000000000" pitchFamily="2" charset="2"/>
                          </a:rPr>
                          <m:t>𝑐𝑟</m:t>
                        </m:r>
                      </m:e>
                    </m:d>
                    <m:sSub>
                      <m:sSubPr>
                        <m:ctrlPr>
                          <a:rPr lang="fr-FR" i="1">
                            <a:latin typeface="Cambria Math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/>
                            <a:sym typeface="Wingdings" panose="05000000000000000000" pitchFamily="2" charset="2"/>
                          </a:rPr>
                          <m:t>𝑥</m:t>
                        </m:r>
                      </m:e>
                      <m:sub>
                        <m:r>
                          <a:rPr lang="fr-FR" i="1">
                            <a:latin typeface="Cambria Math"/>
                            <a:sym typeface="Wingdings" panose="05000000000000000000" pitchFamily="2" charset="2"/>
                          </a:rPr>
                          <m:t>1</m:t>
                        </m:r>
                      </m:sub>
                    </m:sSub>
                    <m:r>
                      <a:rPr lang="fr-FR" i="1">
                        <a:latin typeface="Cambria Math"/>
                        <a:sym typeface="Wingdings" panose="05000000000000000000" pitchFamily="2" charset="2"/>
                      </a:rPr>
                      <m:t>    </m:t>
                    </m:r>
                    <m:r>
                      <a:rPr lang="fr-FR" i="1">
                        <a:latin typeface="Cambria Math"/>
                        <a:sym typeface="Wingdings" panose="05000000000000000000" pitchFamily="2" charset="2"/>
                      </a:rPr>
                      <m:t>𝑎𝑛𝑑</m:t>
                    </m:r>
                    <m:r>
                      <a:rPr lang="fr-FR" i="1">
                        <a:latin typeface="Cambria Math"/>
                        <a:sym typeface="Wingdings" panose="05000000000000000000" pitchFamily="2" charset="2"/>
                      </a:rPr>
                      <m:t>    </m:t>
                    </m:r>
                    <m:sSub>
                      <m:sSubPr>
                        <m:ctrlPr>
                          <a:rPr lang="fr-FR" i="1">
                            <a:latin typeface="Cambria Math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/>
                            <a:sym typeface="Wingdings" panose="05000000000000000000" pitchFamily="2" charset="2"/>
                          </a:rPr>
                          <m:t>𝑦</m:t>
                        </m:r>
                      </m:e>
                      <m:sub>
                        <m:r>
                          <a:rPr lang="fr-FR" i="1">
                            <a:latin typeface="Cambria Math"/>
                            <a:sym typeface="Wingdings" panose="05000000000000000000" pitchFamily="2" charset="2"/>
                          </a:rPr>
                          <m:t>2</m:t>
                        </m:r>
                      </m:sub>
                    </m:sSub>
                    <m:r>
                      <a:rPr lang="fr-FR" i="1">
                        <a:latin typeface="Cambria Math"/>
                        <a:sym typeface="Wingdings" panose="05000000000000000000" pitchFamily="2" charset="2"/>
                      </a:rPr>
                      <m:t>=</m:t>
                    </m:r>
                    <m:r>
                      <a:rPr lang="fr-FR" i="1">
                        <a:latin typeface="Cambria Math"/>
                        <a:sym typeface="Wingdings" panose="05000000000000000000" pitchFamily="2" charset="2"/>
                      </a:rPr>
                      <m:t>𝑠𝑖𝑔𝑛</m:t>
                    </m:r>
                    <m:d>
                      <m:dPr>
                        <m:ctrlPr>
                          <a:rPr lang="fr-FR" i="1">
                            <a:latin typeface="Cambria Math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fr-FR" i="1">
                            <a:latin typeface="Cambria Math"/>
                            <a:sym typeface="Wingdings" panose="05000000000000000000" pitchFamily="2" charset="2"/>
                          </a:rPr>
                          <m:t>𝑐𝑟</m:t>
                        </m:r>
                      </m:e>
                    </m:d>
                    <m:d>
                      <m:dPr>
                        <m:ctrlPr>
                          <a:rPr lang="fr-FR" i="1">
                            <a:latin typeface="Cambria Math"/>
                            <a:sym typeface="Wingdings" panose="05000000000000000000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i="1">
                                <a:latin typeface="Cambria Math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fr-FR" i="1">
                                <a:latin typeface="Cambria Math"/>
                                <a:sym typeface="Wingdings" panose="05000000000000000000" pitchFamily="2" charset="2"/>
                              </a:rPr>
                              <m:t>𝑦</m:t>
                            </m:r>
                          </m:e>
                          <m:sub>
                            <m:r>
                              <a:rPr lang="fr-FR" i="1">
                                <a:latin typeface="Cambria Math"/>
                                <a:sym typeface="Wingdings" panose="05000000000000000000" pitchFamily="2" charset="2"/>
                              </a:rPr>
                              <m:t>1</m:t>
                            </m:r>
                          </m:sub>
                        </m:sSub>
                        <m:r>
                          <a:rPr lang="fr-FR" i="1">
                            <a:latin typeface="Cambria Math"/>
                            <a:sym typeface="Wingdings" panose="05000000000000000000" pitchFamily="2" charset="2"/>
                          </a:rPr>
                          <m:t>+</m:t>
                        </m:r>
                        <m:f>
                          <m:fPr>
                            <m:ctrlPr>
                              <a:rPr lang="fr-FR" i="1">
                                <a:latin typeface="Cambria Math"/>
                                <a:sym typeface="Wingdings" panose="05000000000000000000" pitchFamily="2" charset="2"/>
                              </a:rPr>
                            </m:ctrlPr>
                          </m:fPr>
                          <m:num>
                            <m:r>
                              <a:rPr lang="fr-FR" i="1">
                                <a:latin typeface="Cambria Math"/>
                                <a:sym typeface="Wingdings" panose="05000000000000000000" pitchFamily="2" charset="2"/>
                              </a:rPr>
                              <m:t>1</m:t>
                            </m:r>
                          </m:num>
                          <m:den>
                            <m:r>
                              <a:rPr lang="fr-FR" i="1">
                                <a:latin typeface="Cambria Math"/>
                                <a:sym typeface="Wingdings" panose="05000000000000000000" pitchFamily="2" charset="2"/>
                              </a:rPr>
                              <m:t>𝑐𝑟</m:t>
                            </m:r>
                          </m:den>
                        </m:f>
                      </m:e>
                    </m:d>
                  </m:oMath>
                </a14:m>
                <a:endParaRPr lang="en-US" dirty="0">
                  <a:sym typeface="Wingdings" panose="05000000000000000000" pitchFamily="2" charset="2"/>
                </a:endParaRPr>
              </a:p>
              <a:p>
                <a:pPr marL="0" indent="0">
                  <a:buNone/>
                </a:pPr>
                <a:r>
                  <a:rPr lang="en-US" dirty="0">
                    <a:sym typeface="Wingdings" panose="05000000000000000000" pitchFamily="2" charset="2"/>
                  </a:rPr>
                  <a:t>Cartesian to polar coordinates</a:t>
                </a:r>
              </a:p>
              <a:p>
                <a:pPr marL="0" indent="0">
                  <a:buNone/>
                </a:pPr>
                <a:r>
                  <a:rPr lang="en-US" dirty="0"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a:rPr lang="fr-FR" i="1">
                        <a:latin typeface="Cambria Math"/>
                        <a:sym typeface="Wingdings" panose="05000000000000000000" pitchFamily="2" charset="2"/>
                      </a:rPr>
                      <m:t>𝑟</m:t>
                    </m:r>
                    <m:r>
                      <a:rPr lang="fr-FR" i="1">
                        <a:latin typeface="Cambria Math"/>
                        <a:sym typeface="Wingdings" panose="05000000000000000000" pitchFamily="2" charset="2"/>
                      </a:rPr>
                      <m:t>= </m:t>
                    </m:r>
                    <m:rad>
                      <m:radPr>
                        <m:degHide m:val="on"/>
                        <m:ctrlPr>
                          <a:rPr lang="fr-FR" i="1">
                            <a:latin typeface="Cambria Math"/>
                            <a:sym typeface="Wingdings" panose="05000000000000000000" pitchFamily="2" charset="2"/>
                          </a:rPr>
                        </m:ctrlPr>
                      </m:radPr>
                      <m:deg/>
                      <m:e>
                        <m:sSubSup>
                          <m:sSubSupPr>
                            <m:ctrlPr>
                              <a:rPr lang="fr-FR" i="1">
                                <a:latin typeface="Cambria Math"/>
                                <a:sym typeface="Wingdings" panose="05000000000000000000" pitchFamily="2" charset="2"/>
                              </a:rPr>
                            </m:ctrlPr>
                          </m:sSubSupPr>
                          <m:e>
                            <m:r>
                              <a:rPr lang="fr-FR" i="1">
                                <a:latin typeface="Cambria Math"/>
                                <a:sym typeface="Wingdings" panose="05000000000000000000" pitchFamily="2" charset="2"/>
                              </a:rPr>
                              <m:t>𝑥</m:t>
                            </m:r>
                          </m:e>
                          <m:sub>
                            <m:r>
                              <a:rPr lang="fr-FR" i="1">
                                <a:latin typeface="Cambria Math"/>
                                <a:sym typeface="Wingdings" panose="05000000000000000000" pitchFamily="2" charset="2"/>
                              </a:rPr>
                              <m:t>2</m:t>
                            </m:r>
                          </m:sub>
                          <m:sup>
                            <m:r>
                              <a:rPr lang="fr-FR" i="1">
                                <a:latin typeface="Cambria Math"/>
                                <a:sym typeface="Wingdings" panose="05000000000000000000" pitchFamily="2" charset="2"/>
                              </a:rPr>
                              <m:t>2</m:t>
                            </m:r>
                          </m:sup>
                        </m:sSubSup>
                        <m:r>
                          <a:rPr lang="fr-FR" i="1">
                            <a:latin typeface="Cambria Math"/>
                            <a:sym typeface="Wingdings" panose="05000000000000000000" pitchFamily="2" charset="2"/>
                          </a:rPr>
                          <m:t>+</m:t>
                        </m:r>
                        <m:sSubSup>
                          <m:sSubSupPr>
                            <m:ctrlPr>
                              <a:rPr lang="fr-FR" i="1">
                                <a:latin typeface="Cambria Math"/>
                                <a:sym typeface="Wingdings" panose="05000000000000000000" pitchFamily="2" charset="2"/>
                              </a:rPr>
                            </m:ctrlPr>
                          </m:sSubSupPr>
                          <m:e>
                            <m:r>
                              <a:rPr lang="fr-FR" i="1">
                                <a:latin typeface="Cambria Math"/>
                                <a:sym typeface="Wingdings" panose="05000000000000000000" pitchFamily="2" charset="2"/>
                              </a:rPr>
                              <m:t>𝑦</m:t>
                            </m:r>
                          </m:e>
                          <m:sub>
                            <m:r>
                              <a:rPr lang="fr-FR" i="1">
                                <a:latin typeface="Cambria Math"/>
                                <a:sym typeface="Wingdings" panose="05000000000000000000" pitchFamily="2" charset="2"/>
                              </a:rPr>
                              <m:t>2</m:t>
                            </m:r>
                          </m:sub>
                          <m:sup>
                            <m:r>
                              <a:rPr lang="fr-FR" i="1">
                                <a:latin typeface="Cambria Math"/>
                                <a:sym typeface="Wingdings" panose="05000000000000000000" pitchFamily="2" charset="2"/>
                              </a:rPr>
                              <m:t>2</m:t>
                            </m:r>
                          </m:sup>
                        </m:sSubSup>
                      </m:e>
                    </m:rad>
                    <m:r>
                      <a:rPr lang="fr-FR" i="1">
                        <a:latin typeface="Cambria Math"/>
                        <a:sym typeface="Wingdings" panose="05000000000000000000" pitchFamily="2" charset="2"/>
                      </a:rPr>
                      <m:t>    </m:t>
                    </m:r>
                    <m:r>
                      <a:rPr lang="fr-FR" i="1">
                        <a:latin typeface="Cambria Math"/>
                        <a:sym typeface="Wingdings" panose="05000000000000000000" pitchFamily="2" charset="2"/>
                      </a:rPr>
                      <m:t>𝑎𝑛𝑑</m:t>
                    </m:r>
                    <m:r>
                      <a:rPr lang="fr-FR" i="1">
                        <a:latin typeface="Cambria Math"/>
                        <a:sym typeface="Wingdings" panose="05000000000000000000" pitchFamily="2" charset="2"/>
                      </a:rPr>
                      <m:t>     </m:t>
                    </m:r>
                    <m:r>
                      <a:rPr lang="fr-FR" i="1">
                        <a:latin typeface="Cambria Math"/>
                        <a:sym typeface="Wingdings" panose="05000000000000000000" pitchFamily="2" charset="2"/>
                      </a:rPr>
                      <m:t>𝜙</m:t>
                    </m:r>
                    <m:r>
                      <a:rPr lang="fr-FR" i="1">
                        <a:latin typeface="Cambria Math"/>
                        <a:sym typeface="Wingdings" panose="05000000000000000000" pitchFamily="2" charset="2"/>
                      </a:rPr>
                      <m:t>=</m:t>
                    </m:r>
                    <m:r>
                      <a:rPr lang="fr-FR" i="1">
                        <a:latin typeface="Cambria Math"/>
                        <a:sym typeface="Wingdings" panose="05000000000000000000" pitchFamily="2" charset="2"/>
                      </a:rPr>
                      <m:t>𝑎𝑡𝑎𝑛</m:t>
                    </m:r>
                    <m:r>
                      <a:rPr lang="fr-FR" i="1">
                        <a:latin typeface="Cambria Math"/>
                        <a:sym typeface="Wingdings" panose="05000000000000000000" pitchFamily="2" charset="2"/>
                      </a:rPr>
                      <m:t>2</m:t>
                    </m:r>
                    <m:d>
                      <m:dPr>
                        <m:ctrlPr>
                          <a:rPr lang="fr-FR" i="1">
                            <a:latin typeface="Cambria Math"/>
                            <a:sym typeface="Wingdings" panose="05000000000000000000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i="1">
                                <a:latin typeface="Cambria Math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fr-FR" i="1">
                                <a:latin typeface="Cambria Math"/>
                                <a:sym typeface="Wingdings" panose="05000000000000000000" pitchFamily="2" charset="2"/>
                              </a:rPr>
                              <m:t>𝑦</m:t>
                            </m:r>
                          </m:e>
                          <m:sub>
                            <m:r>
                              <a:rPr lang="fr-FR" i="1">
                                <a:latin typeface="Cambria Math"/>
                                <a:sym typeface="Wingdings" panose="05000000000000000000" pitchFamily="2" charset="2"/>
                              </a:rPr>
                              <m:t>2</m:t>
                            </m:r>
                          </m:sub>
                        </m:sSub>
                        <m:r>
                          <a:rPr lang="fr-FR" i="1">
                            <a:latin typeface="Cambria Math"/>
                            <a:sym typeface="Wingdings" panose="05000000000000000000" pitchFamily="2" charset="2"/>
                          </a:rPr>
                          <m:t>,</m:t>
                        </m:r>
                        <m:sSub>
                          <m:sSubPr>
                            <m:ctrlPr>
                              <a:rPr lang="fr-FR" i="1">
                                <a:latin typeface="Cambria Math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fr-FR" i="1">
                                <a:latin typeface="Cambria Math"/>
                                <a:sym typeface="Wingdings" panose="05000000000000000000" pitchFamily="2" charset="2"/>
                              </a:rPr>
                              <m:t>𝑥</m:t>
                            </m:r>
                          </m:e>
                          <m:sub>
                            <m:r>
                              <a:rPr lang="fr-FR" i="1">
                                <a:latin typeface="Cambria Math"/>
                                <a:sym typeface="Wingdings" panose="05000000000000000000" pitchFamily="2" charset="2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dirty="0"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3" name="Espace réservé du conten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96154" y="1613647"/>
                <a:ext cx="7902388" cy="4854387"/>
              </a:xfrm>
              <a:blipFill rotWithShape="1">
                <a:blip r:embed="rId2"/>
                <a:stretch>
                  <a:fillRect l="-1389" t="-2010" r="-17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8231" y="2209851"/>
            <a:ext cx="3196020" cy="30036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Multiplier 4"/>
          <p:cNvSpPr/>
          <p:nvPr/>
        </p:nvSpPr>
        <p:spPr>
          <a:xfrm>
            <a:off x="10416099" y="3773358"/>
            <a:ext cx="216024" cy="207119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6" name="Multiplier 5"/>
          <p:cNvSpPr/>
          <p:nvPr/>
        </p:nvSpPr>
        <p:spPr>
          <a:xfrm>
            <a:off x="9191963" y="2765246"/>
            <a:ext cx="216024" cy="207119"/>
          </a:xfrm>
          <a:prstGeom prst="mathMultiply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" name="Multiplier 6"/>
          <p:cNvSpPr/>
          <p:nvPr/>
        </p:nvSpPr>
        <p:spPr>
          <a:xfrm>
            <a:off x="11352203" y="3422223"/>
            <a:ext cx="216024" cy="207119"/>
          </a:xfrm>
          <a:prstGeom prst="mathMultiply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cxnSp>
        <p:nvCxnSpPr>
          <p:cNvPr id="8" name="Connecteur droit 7"/>
          <p:cNvCxnSpPr/>
          <p:nvPr/>
        </p:nvCxnSpPr>
        <p:spPr>
          <a:xfrm>
            <a:off x="9335979" y="2837254"/>
            <a:ext cx="2160240" cy="65697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8"/>
          <p:cNvCxnSpPr>
            <a:stCxn id="6" idx="0"/>
          </p:cNvCxnSpPr>
          <p:nvPr/>
        </p:nvCxnSpPr>
        <p:spPr>
          <a:xfrm>
            <a:off x="9243847" y="2814991"/>
            <a:ext cx="1244260" cy="103928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Arc 9"/>
          <p:cNvSpPr/>
          <p:nvPr/>
        </p:nvSpPr>
        <p:spPr>
          <a:xfrm rot="3665820">
            <a:off x="9574307" y="2934456"/>
            <a:ext cx="535885" cy="531732"/>
          </a:xfrm>
          <a:prstGeom prst="arc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ZoneTexte 10"/>
              <p:cNvSpPr txBox="1"/>
              <p:nvPr/>
            </p:nvSpPr>
            <p:spPr>
              <a:xfrm>
                <a:off x="10056059" y="3115994"/>
                <a:ext cx="288032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800" b="0" i="1" smtClean="0">
                          <a:solidFill>
                            <a:srgbClr val="C00000"/>
                          </a:solidFill>
                          <a:latin typeface="Cambria Math"/>
                        </a:rPr>
                        <m:t>𝜙</m:t>
                      </m:r>
                    </m:oMath>
                  </m:oMathPara>
                </a14:m>
                <a:endParaRPr lang="fr-FR" sz="18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1" name="ZoneTexte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6059" y="3115994"/>
                <a:ext cx="288032" cy="369332"/>
              </a:xfrm>
              <a:prstGeom prst="rect">
                <a:avLst/>
              </a:prstGeom>
              <a:blipFill rotWithShape="1">
                <a:blip r:embed="rId4"/>
                <a:stretch>
                  <a:fillRect l="-6383" r="-23404" b="-1147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ZoneTexte 11"/>
              <p:cNvSpPr txBox="1"/>
              <p:nvPr/>
            </p:nvSpPr>
            <p:spPr>
              <a:xfrm>
                <a:off x="10272083" y="2827962"/>
                <a:ext cx="288032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800" b="0" i="1" smtClean="0">
                          <a:solidFill>
                            <a:srgbClr val="0070C0"/>
                          </a:solidFill>
                          <a:latin typeface="Cambria Math"/>
                        </a:rPr>
                        <m:t>𝑟</m:t>
                      </m:r>
                    </m:oMath>
                  </m:oMathPara>
                </a14:m>
                <a:endParaRPr lang="fr-FR" sz="18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2" name="ZoneTexte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72083" y="2827962"/>
                <a:ext cx="288032" cy="369332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Espace réservé du numéro de diapositive 1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C16B9B1-5FC6-2A4C-A1D4-3463FEE1241D}" type="slidenum">
              <a:rPr lang="fr-FR" sz="2800" smtClean="0"/>
              <a:t>12</a:t>
            </a:fld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29813313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Cantilever beam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/>
              <p:cNvSpPr>
                <a:spLocks noGrp="1"/>
              </p:cNvSpPr>
              <p:nvPr>
                <p:ph idx="1"/>
              </p:nvPr>
            </p:nvSpPr>
            <p:spPr>
              <a:xfrm>
                <a:off x="590366" y="1347050"/>
                <a:ext cx="10515600" cy="2387452"/>
              </a:xfrm>
            </p:spPr>
            <p:txBody>
              <a:bodyPr>
                <a:normAutofit/>
              </a:bodyPr>
              <a:lstStyle/>
              <a:p>
                <a:r>
                  <a:rPr lang="en-US" sz="2000" dirty="0" smtClean="0"/>
                  <a:t>Mesh: 80x40</a:t>
                </a:r>
              </a:p>
              <a:p>
                <a:r>
                  <a:rPr lang="en-US" sz="2000" dirty="0" smtClean="0"/>
                  <a:t>Formulation: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sz="2000" i="1" smtClean="0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 smtClean="0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func>
                                <m:funcPr>
                                  <m:ctrlPr>
                                    <a:rPr lang="fr-FR" sz="2000" b="0" i="1" smtClean="0">
                                      <a:latin typeface="Cambria Math"/>
                                    </a:rPr>
                                  </m:ctrlPr>
                                </m:funcPr>
                                <m:fName>
                                  <m:limLow>
                                    <m:limLowPr>
                                      <m:ctrlPr>
                                        <a:rPr lang="fr-FR" sz="2000" b="0" i="1" smtClean="0">
                                          <a:latin typeface="Cambria Math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fr-FR" sz="2000" b="0" i="1" smtClean="0">
                                          <a:latin typeface="Cambria Math"/>
                                        </a:rPr>
                                        <m:t>𝑚</m:t>
                                      </m:r>
                                      <m:r>
                                        <a:rPr lang="fr-FR" sz="2000" b="0" i="1" smtClean="0">
                                          <a:latin typeface="Cambria Math"/>
                                        </a:rPr>
                                        <m:t>𝑖𝑛</m:t>
                                      </m:r>
                                    </m:e>
                                    <m:lim>
                                      <m:r>
                                        <m:rPr>
                                          <m:brk m:alnAt="7"/>
                                        </m:rPr>
                                        <a:rPr lang="fr-FR" sz="2000" b="0" i="1" smtClean="0">
                                          <a:latin typeface="Cambria Math"/>
                                        </a:rPr>
                                        <m:t>𝑋</m:t>
                                      </m:r>
                                    </m:lim>
                                  </m:limLow>
                                </m:fName>
                                <m:e>
                                  <m:r>
                                    <a:rPr lang="fr-FR" sz="2000" b="0" i="1" smtClean="0">
                                      <a:latin typeface="Cambria Math"/>
                                    </a:rPr>
                                    <m:t>𝐶</m:t>
                                  </m:r>
                                </m:e>
                              </m:func>
                            </m:e>
                          </m:mr>
                          <m:mr>
                            <m:e>
                              <m:r>
                                <a:rPr lang="fr-FR" sz="2000" b="0" i="1" smtClean="0">
                                  <a:latin typeface="Cambria Math"/>
                                </a:rPr>
                                <m:t>𝑠𝑡</m:t>
                              </m:r>
                              <m:r>
                                <a:rPr lang="fr-FR" sz="2000" b="0" i="1" smtClean="0">
                                  <a:latin typeface="Cambria Math"/>
                                </a:rPr>
                                <m:t> </m:t>
                              </m:r>
                              <m:r>
                                <a:rPr lang="fr-FR" sz="2000" b="0" i="1" smtClean="0">
                                  <a:latin typeface="Cambria Math"/>
                                </a:rPr>
                                <m:t>𝑉</m:t>
                              </m:r>
                              <m:d>
                                <m:dPr>
                                  <m:ctrlPr>
                                    <a:rPr lang="fr-FR" sz="2000" b="0" i="1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fr-FR" sz="2000" b="0" i="1" smtClean="0">
                                      <a:latin typeface="Cambria Math"/>
                                    </a:rPr>
                                    <m:t>𝑋</m:t>
                                  </m:r>
                                </m:e>
                              </m:d>
                              <m:r>
                                <a:rPr lang="fr-FR" sz="2000" b="0" i="1" smtClean="0">
                                  <a:latin typeface="Cambria Math"/>
                                </a:rPr>
                                <m:t>&lt;</m:t>
                              </m:r>
                              <m:r>
                                <a:rPr lang="fr-FR" sz="2000" b="0" i="1" smtClean="0">
                                  <a:latin typeface="Cambria Math"/>
                                </a:rPr>
                                <m:t>𝑣𝑜𝑙𝑓𝑟𝑎𝑐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2000" dirty="0" smtClean="0"/>
              </a:p>
              <a:p>
                <a:r>
                  <a:rPr lang="en-US" sz="2000" dirty="0"/>
                  <a:t>Volfrac</a:t>
                </a:r>
                <a:r>
                  <a:rPr lang="en-US" sz="2000" dirty="0" smtClean="0"/>
                  <a:t>: 0,4</a:t>
                </a:r>
                <a:endParaRPr lang="en-US" sz="2000" dirty="0"/>
              </a:p>
              <a:p>
                <a:r>
                  <a:rPr lang="en-US" sz="2000" dirty="0" smtClean="0"/>
                  <a:t>Tolerances: 0,001 for change &amp; 0,01 for KKT norm</a:t>
                </a:r>
              </a:p>
              <a:p>
                <a:r>
                  <a:rPr lang="en-US" sz="2000" dirty="0" smtClean="0"/>
                  <a:t>Maximum iteration number: 600</a:t>
                </a:r>
              </a:p>
            </p:txBody>
          </p:sp>
        </mc:Choice>
        <mc:Fallback xmlns="">
          <p:sp>
            <p:nvSpPr>
              <p:cNvPr id="3" name="Espace réservé du conten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90366" y="1347050"/>
                <a:ext cx="10515600" cy="2387452"/>
              </a:xfrm>
              <a:blipFill rotWithShape="1">
                <a:blip r:embed="rId2"/>
                <a:stretch>
                  <a:fillRect l="-522" t="-2296" b="-178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6814" y="1398326"/>
            <a:ext cx="3062569" cy="22409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ZoneTexte 3"/>
          <p:cNvSpPr txBox="1"/>
          <p:nvPr/>
        </p:nvSpPr>
        <p:spPr>
          <a:xfrm>
            <a:off x="7121513" y="2326687"/>
            <a:ext cx="739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DH=1</a:t>
            </a:r>
            <a:endParaRPr lang="en-US" dirty="0"/>
          </a:p>
        </p:txBody>
      </p:sp>
      <p:sp>
        <p:nvSpPr>
          <p:cNvPr id="6" name="ZoneTexte 5"/>
          <p:cNvSpPr txBox="1"/>
          <p:nvPr/>
        </p:nvSpPr>
        <p:spPr>
          <a:xfrm>
            <a:off x="8714232" y="1483784"/>
            <a:ext cx="847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DW=2</a:t>
            </a:r>
            <a:endParaRPr lang="en-US" dirty="0"/>
          </a:p>
        </p:txBody>
      </p:sp>
      <p:sp>
        <p:nvSpPr>
          <p:cNvPr id="7" name="ZoneTexte 6"/>
          <p:cNvSpPr txBox="1"/>
          <p:nvPr/>
        </p:nvSpPr>
        <p:spPr>
          <a:xfrm>
            <a:off x="10465244" y="2334112"/>
            <a:ext cx="5429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F=1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9" name="Espace réservé du numéro de diapositive 1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C16B9B1-5FC6-2A4C-A1D4-3463FEE1241D}" type="slidenum">
              <a:rPr lang="fr-FR" sz="2800" smtClean="0"/>
              <a:t>13</a:t>
            </a:fld>
            <a:endParaRPr lang="fr-FR" sz="2800" dirty="0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543" y="3708051"/>
            <a:ext cx="2169939" cy="12060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0483" y="3708051"/>
            <a:ext cx="2198964" cy="12060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9447" y="3708051"/>
            <a:ext cx="2221877" cy="12060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1324" y="3708051"/>
            <a:ext cx="2087526" cy="12060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8850" y="3708052"/>
            <a:ext cx="2333741" cy="1206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1513" y="4914081"/>
            <a:ext cx="2087337" cy="10687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ZoneTexte 4"/>
          <p:cNvSpPr txBox="1"/>
          <p:nvPr/>
        </p:nvSpPr>
        <p:spPr>
          <a:xfrm>
            <a:off x="530543" y="4982191"/>
            <a:ext cx="21699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smtClean="0"/>
              <a:t>Original MMC code</a:t>
            </a:r>
          </a:p>
          <a:p>
            <a:pPr algn="ctr"/>
            <a:r>
              <a:rPr lang="fr-FR" sz="1200" dirty="0" smtClean="0"/>
              <a:t>Compliance: 74,68</a:t>
            </a:r>
          </a:p>
          <a:p>
            <a:pPr algn="ctr"/>
            <a:r>
              <a:rPr lang="fr-FR" sz="1200" dirty="0" smtClean="0"/>
              <a:t>224 design variable</a:t>
            </a:r>
          </a:p>
          <a:p>
            <a:pPr algn="ctr"/>
            <a:r>
              <a:rPr lang="fr-FR" sz="1200" dirty="0" smtClean="0"/>
              <a:t>CPU time/iteration: 0,224s</a:t>
            </a:r>
            <a:endParaRPr lang="fr-FR" sz="1200" dirty="0"/>
          </a:p>
        </p:txBody>
      </p:sp>
      <p:sp>
        <p:nvSpPr>
          <p:cNvPr id="16" name="ZoneTexte 15"/>
          <p:cNvSpPr txBox="1"/>
          <p:nvPr/>
        </p:nvSpPr>
        <p:spPr>
          <a:xfrm>
            <a:off x="2714995" y="4982191"/>
            <a:ext cx="21699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smtClean="0"/>
              <a:t>Enhanced MMC code</a:t>
            </a:r>
          </a:p>
          <a:p>
            <a:pPr algn="ctr"/>
            <a:r>
              <a:rPr lang="fr-FR" sz="1200" dirty="0" smtClean="0"/>
              <a:t>Compliance: 73,9</a:t>
            </a:r>
          </a:p>
          <a:p>
            <a:pPr algn="ctr"/>
            <a:r>
              <a:rPr lang="fr-FR" sz="1200" dirty="0" smtClean="0"/>
              <a:t>224 design variable</a:t>
            </a:r>
          </a:p>
          <a:p>
            <a:pPr algn="ctr"/>
            <a:r>
              <a:rPr lang="fr-FR" sz="1200" dirty="0" smtClean="0"/>
              <a:t>CPU time/iteration: 0,29s</a:t>
            </a:r>
            <a:endParaRPr lang="fr-FR" sz="1200" dirty="0"/>
          </a:p>
        </p:txBody>
      </p:sp>
      <p:sp>
        <p:nvSpPr>
          <p:cNvPr id="17" name="ZoneTexte 16"/>
          <p:cNvSpPr txBox="1"/>
          <p:nvPr/>
        </p:nvSpPr>
        <p:spPr>
          <a:xfrm>
            <a:off x="4884934" y="4982190"/>
            <a:ext cx="22363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smtClean="0"/>
              <a:t>MMC with curvature</a:t>
            </a:r>
          </a:p>
          <a:p>
            <a:pPr algn="ctr"/>
            <a:r>
              <a:rPr lang="fr-FR" sz="1200" dirty="0" smtClean="0"/>
              <a:t>Compliance: 75,08</a:t>
            </a:r>
          </a:p>
          <a:p>
            <a:pPr algn="ctr"/>
            <a:r>
              <a:rPr lang="fr-FR" sz="1200" dirty="0" smtClean="0"/>
              <a:t>192 design variable</a:t>
            </a:r>
          </a:p>
          <a:p>
            <a:pPr algn="ctr"/>
            <a:r>
              <a:rPr lang="fr-FR" sz="1200" dirty="0" smtClean="0"/>
              <a:t>CPU time/iteration: 0,228s</a:t>
            </a:r>
            <a:endParaRPr lang="fr-FR" sz="1200" dirty="0"/>
          </a:p>
        </p:txBody>
      </p:sp>
      <p:sp>
        <p:nvSpPr>
          <p:cNvPr id="18" name="ZoneTexte 17"/>
          <p:cNvSpPr txBox="1"/>
          <p:nvPr/>
        </p:nvSpPr>
        <p:spPr>
          <a:xfrm>
            <a:off x="7046892" y="5931595"/>
            <a:ext cx="22363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smtClean="0"/>
              <a:t>MNA code</a:t>
            </a:r>
          </a:p>
          <a:p>
            <a:pPr algn="ctr"/>
            <a:r>
              <a:rPr lang="fr-FR" sz="1200" dirty="0" smtClean="0"/>
              <a:t>Compliance: 78</a:t>
            </a:r>
          </a:p>
          <a:p>
            <a:pPr algn="ctr"/>
            <a:r>
              <a:rPr lang="fr-FR" sz="1200" dirty="0" smtClean="0"/>
              <a:t>160 design variable</a:t>
            </a:r>
          </a:p>
          <a:p>
            <a:pPr algn="ctr"/>
            <a:r>
              <a:rPr lang="fr-FR" sz="1200" dirty="0" smtClean="0"/>
              <a:t>CPU time/iteration: 0,3</a:t>
            </a:r>
            <a:endParaRPr lang="fr-FR" sz="1200" dirty="0"/>
          </a:p>
        </p:txBody>
      </p:sp>
      <p:sp>
        <p:nvSpPr>
          <p:cNvPr id="19" name="ZoneTexte 18"/>
          <p:cNvSpPr txBox="1"/>
          <p:nvPr/>
        </p:nvSpPr>
        <p:spPr>
          <a:xfrm>
            <a:off x="9306202" y="4982191"/>
            <a:ext cx="22363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smtClean="0"/>
              <a:t>SIMP (top88mma)</a:t>
            </a:r>
          </a:p>
          <a:p>
            <a:pPr algn="ctr"/>
            <a:r>
              <a:rPr lang="fr-FR" sz="1200" dirty="0" smtClean="0"/>
              <a:t>Compliance: 80,06</a:t>
            </a:r>
          </a:p>
          <a:p>
            <a:pPr algn="ctr"/>
            <a:r>
              <a:rPr lang="fr-FR" sz="1200" dirty="0" smtClean="0"/>
              <a:t>3200 design variable</a:t>
            </a:r>
          </a:p>
          <a:p>
            <a:pPr algn="ctr"/>
            <a:r>
              <a:rPr lang="fr-FR" sz="1200" dirty="0" smtClean="0"/>
              <a:t>CPU time/iteration: 0,37s</a:t>
            </a:r>
            <a:endParaRPr lang="fr-FR" sz="1200" dirty="0"/>
          </a:p>
        </p:txBody>
      </p:sp>
    </p:spTree>
    <p:extLst>
      <p:ext uri="{BB962C8B-B14F-4D97-AF65-F5344CB8AC3E}">
        <p14:creationId xmlns:p14="http://schemas.microsoft.com/office/powerpoint/2010/main" val="41450652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MBB beam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/>
              <p:cNvSpPr>
                <a:spLocks noGrp="1"/>
              </p:cNvSpPr>
              <p:nvPr>
                <p:ph idx="1"/>
              </p:nvPr>
            </p:nvSpPr>
            <p:spPr>
              <a:xfrm>
                <a:off x="1145856" y="1312865"/>
                <a:ext cx="5767699" cy="2421635"/>
              </a:xfrm>
            </p:spPr>
            <p:txBody>
              <a:bodyPr>
                <a:normAutofit/>
              </a:bodyPr>
              <a:lstStyle/>
              <a:p>
                <a:r>
                  <a:rPr lang="en-US" sz="2000" dirty="0" smtClean="0"/>
                  <a:t>Mesh: 80x40</a:t>
                </a:r>
              </a:p>
              <a:p>
                <a:r>
                  <a:rPr lang="en-US" sz="2000" dirty="0" smtClean="0"/>
                  <a:t>Formulation: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sz="2000" i="1" smtClean="0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 smtClean="0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func>
                                <m:funcPr>
                                  <m:ctrlPr>
                                    <a:rPr lang="fr-FR" sz="2000" b="0" i="1" smtClean="0">
                                      <a:latin typeface="Cambria Math"/>
                                    </a:rPr>
                                  </m:ctrlPr>
                                </m:funcPr>
                                <m:fName>
                                  <m:limLow>
                                    <m:limLowPr>
                                      <m:ctrlPr>
                                        <a:rPr lang="fr-FR" sz="2000" b="0" i="1" smtClean="0">
                                          <a:latin typeface="Cambria Math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fr-FR" sz="2000" b="0" i="1" smtClean="0">
                                          <a:latin typeface="Cambria Math"/>
                                        </a:rPr>
                                        <m:t>𝑚</m:t>
                                      </m:r>
                                      <m:r>
                                        <a:rPr lang="fr-FR" sz="2000" b="0" i="1" smtClean="0">
                                          <a:latin typeface="Cambria Math"/>
                                        </a:rPr>
                                        <m:t>𝑖𝑛</m:t>
                                      </m:r>
                                    </m:e>
                                    <m:lim>
                                      <m:r>
                                        <m:rPr>
                                          <m:brk m:alnAt="7"/>
                                        </m:rPr>
                                        <a:rPr lang="fr-FR" sz="2000" b="0" i="1" smtClean="0">
                                          <a:latin typeface="Cambria Math"/>
                                        </a:rPr>
                                        <m:t>𝑋</m:t>
                                      </m:r>
                                    </m:lim>
                                  </m:limLow>
                                </m:fName>
                                <m:e>
                                  <m:r>
                                    <a:rPr lang="fr-FR" sz="2000" b="0" i="1" smtClean="0">
                                      <a:latin typeface="Cambria Math"/>
                                    </a:rPr>
                                    <m:t>𝐶</m:t>
                                  </m:r>
                                </m:e>
                              </m:func>
                            </m:e>
                          </m:mr>
                          <m:mr>
                            <m:e>
                              <m:r>
                                <a:rPr lang="fr-FR" sz="2000" b="0" i="1" smtClean="0">
                                  <a:latin typeface="Cambria Math"/>
                                </a:rPr>
                                <m:t>𝑠𝑡</m:t>
                              </m:r>
                              <m:r>
                                <a:rPr lang="fr-FR" sz="2000" b="0" i="1" smtClean="0">
                                  <a:latin typeface="Cambria Math"/>
                                </a:rPr>
                                <m:t> </m:t>
                              </m:r>
                              <m:r>
                                <a:rPr lang="fr-FR" sz="2000" b="0" i="1" smtClean="0">
                                  <a:latin typeface="Cambria Math"/>
                                </a:rPr>
                                <m:t>𝑉</m:t>
                              </m:r>
                              <m:d>
                                <m:dPr>
                                  <m:ctrlPr>
                                    <a:rPr lang="fr-FR" sz="2000" b="0" i="1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fr-FR" sz="2000" b="0" i="1" smtClean="0">
                                      <a:latin typeface="Cambria Math"/>
                                    </a:rPr>
                                    <m:t>𝑋</m:t>
                                  </m:r>
                                </m:e>
                              </m:d>
                              <m:r>
                                <a:rPr lang="fr-FR" sz="2000" b="0" i="1" smtClean="0">
                                  <a:latin typeface="Cambria Math"/>
                                </a:rPr>
                                <m:t>&lt;</m:t>
                              </m:r>
                              <m:r>
                                <a:rPr lang="fr-FR" sz="2000" b="0" i="1" smtClean="0">
                                  <a:latin typeface="Cambria Math"/>
                                </a:rPr>
                                <m:t>𝑣𝑜𝑙𝑓𝑟𝑎𝑐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2000" dirty="0" smtClean="0"/>
              </a:p>
              <a:p>
                <a:r>
                  <a:rPr lang="en-US" sz="2000" dirty="0"/>
                  <a:t>Volfrac</a:t>
                </a:r>
                <a:r>
                  <a:rPr lang="en-US" sz="2000" dirty="0" smtClean="0"/>
                  <a:t>: 0,4</a:t>
                </a:r>
                <a:endParaRPr lang="en-US" sz="2000" dirty="0"/>
              </a:p>
              <a:p>
                <a:r>
                  <a:rPr lang="en-US" sz="2000" dirty="0" smtClean="0"/>
                  <a:t>Tolerances: 0,001 for change, 0,01 for KKT</a:t>
                </a:r>
              </a:p>
              <a:p>
                <a:r>
                  <a:rPr lang="en-US" sz="2000" dirty="0" smtClean="0"/>
                  <a:t>Maximum iteration number: 600</a:t>
                </a:r>
              </a:p>
            </p:txBody>
          </p:sp>
        </mc:Choice>
        <mc:Fallback xmlns="">
          <p:sp>
            <p:nvSpPr>
              <p:cNvPr id="3" name="Espace réservé du conten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5856" y="1312865"/>
                <a:ext cx="5767699" cy="2421635"/>
              </a:xfrm>
              <a:blipFill rotWithShape="1">
                <a:blip r:embed="rId2"/>
                <a:stretch>
                  <a:fillRect l="-951" t="-2261" b="-25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ZoneTexte 3"/>
          <p:cNvSpPr txBox="1"/>
          <p:nvPr/>
        </p:nvSpPr>
        <p:spPr>
          <a:xfrm>
            <a:off x="11008339" y="2009023"/>
            <a:ext cx="739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DH=1</a:t>
            </a:r>
            <a:endParaRPr lang="en-US" dirty="0"/>
          </a:p>
        </p:txBody>
      </p:sp>
      <p:sp>
        <p:nvSpPr>
          <p:cNvPr id="6" name="ZoneTexte 5"/>
          <p:cNvSpPr txBox="1"/>
          <p:nvPr/>
        </p:nvSpPr>
        <p:spPr>
          <a:xfrm>
            <a:off x="8993977" y="3208021"/>
            <a:ext cx="847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DW=2</a:t>
            </a:r>
            <a:endParaRPr 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5792" y="1324065"/>
            <a:ext cx="3349637" cy="19489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Espace réservé du numéro de diapositive 1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C16B9B1-5FC6-2A4C-A1D4-3463FEE1241D}" type="slidenum">
              <a:rPr lang="fr-FR" sz="2800" smtClean="0"/>
              <a:t>14</a:t>
            </a:fld>
            <a:endParaRPr lang="fr-FR" sz="2800" dirty="0"/>
          </a:p>
        </p:txBody>
      </p:sp>
      <p:sp>
        <p:nvSpPr>
          <p:cNvPr id="5" name="Rectangle 4"/>
          <p:cNvSpPr/>
          <p:nvPr/>
        </p:nvSpPr>
        <p:spPr>
          <a:xfrm>
            <a:off x="11008339" y="1256232"/>
            <a:ext cx="51275" cy="20168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543" y="3697762"/>
            <a:ext cx="2169940" cy="11815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0329" y="3697762"/>
            <a:ext cx="2136497" cy="11815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6826" y="3697762"/>
            <a:ext cx="2141206" cy="1181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8032" y="3697762"/>
            <a:ext cx="2074118" cy="11815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8033" y="4879275"/>
            <a:ext cx="2074118" cy="107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4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2149" y="3697762"/>
            <a:ext cx="2302433" cy="1181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ZoneTexte 15"/>
          <p:cNvSpPr txBox="1"/>
          <p:nvPr/>
        </p:nvSpPr>
        <p:spPr>
          <a:xfrm>
            <a:off x="530543" y="4982191"/>
            <a:ext cx="21699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smtClean="0"/>
              <a:t>Original MMC code</a:t>
            </a:r>
          </a:p>
          <a:p>
            <a:pPr algn="ctr"/>
            <a:r>
              <a:rPr lang="fr-FR" sz="1200" dirty="0" smtClean="0"/>
              <a:t>Compliance: 97</a:t>
            </a:r>
          </a:p>
          <a:p>
            <a:pPr algn="ctr"/>
            <a:r>
              <a:rPr lang="fr-FR" sz="1200" dirty="0" smtClean="0"/>
              <a:t>224 design variable</a:t>
            </a:r>
          </a:p>
          <a:p>
            <a:pPr algn="ctr"/>
            <a:r>
              <a:rPr lang="fr-FR" sz="1200" dirty="0" smtClean="0"/>
              <a:t>CPU time/iteration: 0,242s</a:t>
            </a:r>
            <a:endParaRPr lang="fr-FR" sz="1200" dirty="0"/>
          </a:p>
        </p:txBody>
      </p:sp>
      <p:sp>
        <p:nvSpPr>
          <p:cNvPr id="17" name="ZoneTexte 16"/>
          <p:cNvSpPr txBox="1"/>
          <p:nvPr/>
        </p:nvSpPr>
        <p:spPr>
          <a:xfrm>
            <a:off x="2714995" y="4982191"/>
            <a:ext cx="21699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smtClean="0"/>
              <a:t>Enhanced MMC code</a:t>
            </a:r>
          </a:p>
          <a:p>
            <a:pPr algn="ctr"/>
            <a:r>
              <a:rPr lang="fr-FR" sz="1200" dirty="0" smtClean="0"/>
              <a:t>Compliance: 91,19</a:t>
            </a:r>
          </a:p>
          <a:p>
            <a:pPr algn="ctr"/>
            <a:r>
              <a:rPr lang="fr-FR" sz="1200" dirty="0" smtClean="0"/>
              <a:t>224 design variable</a:t>
            </a:r>
          </a:p>
          <a:p>
            <a:pPr algn="ctr"/>
            <a:r>
              <a:rPr lang="fr-FR" sz="1200" dirty="0" smtClean="0"/>
              <a:t>CPU time/iteration: 0,29s</a:t>
            </a:r>
            <a:endParaRPr lang="fr-FR" sz="1200" dirty="0"/>
          </a:p>
        </p:txBody>
      </p:sp>
      <p:sp>
        <p:nvSpPr>
          <p:cNvPr id="18" name="ZoneTexte 17"/>
          <p:cNvSpPr txBox="1"/>
          <p:nvPr/>
        </p:nvSpPr>
        <p:spPr>
          <a:xfrm>
            <a:off x="4884934" y="4982190"/>
            <a:ext cx="22363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smtClean="0"/>
              <a:t>MMC with curvature</a:t>
            </a:r>
          </a:p>
          <a:p>
            <a:pPr algn="ctr"/>
            <a:r>
              <a:rPr lang="fr-FR" sz="1200" dirty="0" smtClean="0"/>
              <a:t>Compliance: 91,6</a:t>
            </a:r>
          </a:p>
          <a:p>
            <a:pPr algn="ctr"/>
            <a:r>
              <a:rPr lang="fr-FR" sz="1200" dirty="0" smtClean="0"/>
              <a:t>192 design variable</a:t>
            </a:r>
          </a:p>
          <a:p>
            <a:pPr algn="ctr"/>
            <a:r>
              <a:rPr lang="fr-FR" sz="1200" dirty="0" smtClean="0"/>
              <a:t>CPU time/iteration: 0,226s</a:t>
            </a:r>
            <a:endParaRPr lang="fr-FR" sz="1200" dirty="0"/>
          </a:p>
        </p:txBody>
      </p:sp>
      <p:sp>
        <p:nvSpPr>
          <p:cNvPr id="19" name="ZoneTexte 18"/>
          <p:cNvSpPr txBox="1"/>
          <p:nvPr/>
        </p:nvSpPr>
        <p:spPr>
          <a:xfrm>
            <a:off x="6925869" y="5931595"/>
            <a:ext cx="22363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smtClean="0"/>
              <a:t>MNA code</a:t>
            </a:r>
          </a:p>
          <a:p>
            <a:pPr algn="ctr"/>
            <a:r>
              <a:rPr lang="fr-FR" sz="1200" dirty="0" smtClean="0"/>
              <a:t>Compliance: 95,8</a:t>
            </a:r>
          </a:p>
          <a:p>
            <a:pPr algn="ctr"/>
            <a:r>
              <a:rPr lang="fr-FR" sz="1200" dirty="0" smtClean="0"/>
              <a:t>160 design variable</a:t>
            </a:r>
          </a:p>
          <a:p>
            <a:pPr algn="ctr"/>
            <a:r>
              <a:rPr lang="fr-FR" sz="1200" dirty="0" smtClean="0"/>
              <a:t>CPU time/iteration: 0,33</a:t>
            </a:r>
            <a:endParaRPr lang="fr-FR" sz="1200" dirty="0"/>
          </a:p>
        </p:txBody>
      </p:sp>
      <p:sp>
        <p:nvSpPr>
          <p:cNvPr id="20" name="ZoneTexte 19"/>
          <p:cNvSpPr txBox="1"/>
          <p:nvPr/>
        </p:nvSpPr>
        <p:spPr>
          <a:xfrm>
            <a:off x="9131391" y="4955297"/>
            <a:ext cx="22363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smtClean="0"/>
              <a:t>SIMP (top88mma)</a:t>
            </a:r>
          </a:p>
          <a:p>
            <a:pPr algn="ctr"/>
            <a:r>
              <a:rPr lang="fr-FR" sz="1200" dirty="0" smtClean="0"/>
              <a:t>Compliance: 97,66</a:t>
            </a:r>
          </a:p>
          <a:p>
            <a:pPr algn="ctr"/>
            <a:r>
              <a:rPr lang="fr-FR" sz="1200" dirty="0" smtClean="0"/>
              <a:t>3200 design variable</a:t>
            </a:r>
          </a:p>
          <a:p>
            <a:pPr algn="ctr"/>
            <a:r>
              <a:rPr lang="fr-FR" sz="1200" dirty="0" smtClean="0"/>
              <a:t>CPU time/iteration: 0,34s</a:t>
            </a:r>
            <a:endParaRPr lang="fr-FR" sz="1200" dirty="0"/>
          </a:p>
        </p:txBody>
      </p:sp>
    </p:spTree>
    <p:extLst>
      <p:ext uri="{BB962C8B-B14F-4D97-AF65-F5344CB8AC3E}">
        <p14:creationId xmlns:p14="http://schemas.microsoft.com/office/powerpoint/2010/main" val="1637913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L-shape beam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/>
              <p:cNvSpPr>
                <a:spLocks noGrp="1"/>
              </p:cNvSpPr>
              <p:nvPr>
                <p:ph idx="1"/>
              </p:nvPr>
            </p:nvSpPr>
            <p:spPr>
              <a:xfrm>
                <a:off x="703730" y="1314640"/>
                <a:ext cx="6772835" cy="2329513"/>
              </a:xfrm>
            </p:spPr>
            <p:txBody>
              <a:bodyPr>
                <a:normAutofit/>
              </a:bodyPr>
              <a:lstStyle/>
              <a:p>
                <a:r>
                  <a:rPr lang="en-US" sz="2000" dirty="0" smtClean="0"/>
                  <a:t>Mesh: 80x80</a:t>
                </a:r>
              </a:p>
              <a:p>
                <a:r>
                  <a:rPr lang="en-US" sz="2000" dirty="0" smtClean="0"/>
                  <a:t>Formulation: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sz="2000" i="1" smtClean="0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 smtClean="0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func>
                                <m:funcPr>
                                  <m:ctrlPr>
                                    <a:rPr lang="fr-FR" sz="2000" b="0" i="1" smtClean="0">
                                      <a:latin typeface="Cambria Math"/>
                                    </a:rPr>
                                  </m:ctrlPr>
                                </m:funcPr>
                                <m:fName>
                                  <m:limLow>
                                    <m:limLowPr>
                                      <m:ctrlPr>
                                        <a:rPr lang="fr-FR" sz="2000" b="0" i="1" smtClean="0">
                                          <a:latin typeface="Cambria Math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fr-FR" sz="2000" b="0" i="1" smtClean="0">
                                          <a:latin typeface="Cambria Math"/>
                                        </a:rPr>
                                        <m:t>𝑚</m:t>
                                      </m:r>
                                      <m:r>
                                        <a:rPr lang="fr-FR" sz="2000" b="0" i="1" smtClean="0">
                                          <a:latin typeface="Cambria Math"/>
                                        </a:rPr>
                                        <m:t>𝑖𝑛</m:t>
                                      </m:r>
                                    </m:e>
                                    <m:lim>
                                      <m:r>
                                        <m:rPr>
                                          <m:brk m:alnAt="7"/>
                                        </m:rPr>
                                        <a:rPr lang="fr-FR" sz="2000" b="0" i="1" smtClean="0">
                                          <a:latin typeface="Cambria Math"/>
                                        </a:rPr>
                                        <m:t>𝑋</m:t>
                                      </m:r>
                                    </m:lim>
                                  </m:limLow>
                                </m:fName>
                                <m:e>
                                  <m:r>
                                    <a:rPr lang="fr-FR" sz="2000" b="0" i="1" smtClean="0">
                                      <a:latin typeface="Cambria Math"/>
                                    </a:rPr>
                                    <m:t>𝐶</m:t>
                                  </m:r>
                                </m:e>
                              </m:func>
                            </m:e>
                          </m:mr>
                          <m:mr>
                            <m:e>
                              <m:r>
                                <a:rPr lang="fr-FR" sz="2000" b="0" i="1" smtClean="0">
                                  <a:latin typeface="Cambria Math"/>
                                </a:rPr>
                                <m:t>𝑠𝑡</m:t>
                              </m:r>
                              <m:r>
                                <a:rPr lang="fr-FR" sz="2000" b="0" i="1" smtClean="0">
                                  <a:latin typeface="Cambria Math"/>
                                </a:rPr>
                                <m:t> </m:t>
                              </m:r>
                              <m:r>
                                <a:rPr lang="fr-FR" sz="2000" b="0" i="1" smtClean="0">
                                  <a:latin typeface="Cambria Math"/>
                                </a:rPr>
                                <m:t>𝑉</m:t>
                              </m:r>
                              <m:d>
                                <m:dPr>
                                  <m:ctrlPr>
                                    <a:rPr lang="fr-FR" sz="2000" b="0" i="1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fr-FR" sz="2000" b="0" i="1" smtClean="0">
                                      <a:latin typeface="Cambria Math"/>
                                    </a:rPr>
                                    <m:t>𝑋</m:t>
                                  </m:r>
                                </m:e>
                              </m:d>
                              <m:r>
                                <a:rPr lang="fr-FR" sz="2000" b="0" i="1" smtClean="0">
                                  <a:latin typeface="Cambria Math"/>
                                </a:rPr>
                                <m:t>&lt;</m:t>
                              </m:r>
                              <m:r>
                                <a:rPr lang="fr-FR" sz="2000" b="0" i="1" smtClean="0">
                                  <a:latin typeface="Cambria Math"/>
                                </a:rPr>
                                <m:t>𝑣𝑜𝑙𝑓𝑟𝑎𝑐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2000" dirty="0" smtClean="0"/>
              </a:p>
              <a:p>
                <a:r>
                  <a:rPr lang="en-US" sz="2000" dirty="0"/>
                  <a:t>Volfrac</a:t>
                </a:r>
                <a:r>
                  <a:rPr lang="en-US" sz="2000" dirty="0" smtClean="0"/>
                  <a:t>: 0,4*0,75</a:t>
                </a:r>
                <a:endParaRPr lang="en-US" sz="2000" dirty="0"/>
              </a:p>
              <a:p>
                <a:r>
                  <a:rPr lang="en-US" sz="2000" dirty="0" smtClean="0"/>
                  <a:t>Tolerances: change:0,001 KKT:0,01(MMC) 0,002(MNA)</a:t>
                </a:r>
              </a:p>
              <a:p>
                <a:r>
                  <a:rPr lang="en-US" sz="2000" dirty="0" smtClean="0"/>
                  <a:t>Maximum iteration number: 600</a:t>
                </a:r>
              </a:p>
            </p:txBody>
          </p:sp>
        </mc:Choice>
        <mc:Fallback xmlns="">
          <p:sp>
            <p:nvSpPr>
              <p:cNvPr id="3" name="Espace réservé du conten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03730" y="1314640"/>
                <a:ext cx="6772835" cy="2329513"/>
              </a:xfrm>
              <a:blipFill rotWithShape="1">
                <a:blip r:embed="rId2"/>
                <a:stretch>
                  <a:fillRect l="-720" t="-2356" b="-445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6888" y="845075"/>
            <a:ext cx="3265674" cy="3119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ZoneTexte 7"/>
          <p:cNvSpPr txBox="1"/>
          <p:nvPr/>
        </p:nvSpPr>
        <p:spPr>
          <a:xfrm>
            <a:off x="10165127" y="1324540"/>
            <a:ext cx="5429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F=1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1" name="Espace réservé du numéro de diapositive 1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C16B9B1-5FC6-2A4C-A1D4-3463FEE1241D}" type="slidenum">
              <a:rPr lang="fr-FR" sz="2800" smtClean="0"/>
              <a:t>15</a:t>
            </a:fld>
            <a:endParaRPr lang="fr-FR" sz="2800" dirty="0"/>
          </a:p>
        </p:txBody>
      </p:sp>
      <p:sp>
        <p:nvSpPr>
          <p:cNvPr id="9" name="ZoneTexte 8"/>
          <p:cNvSpPr txBox="1"/>
          <p:nvPr/>
        </p:nvSpPr>
        <p:spPr>
          <a:xfrm>
            <a:off x="141135" y="5573859"/>
            <a:ext cx="19802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smtClean="0"/>
              <a:t>Original MMC code</a:t>
            </a:r>
          </a:p>
          <a:p>
            <a:pPr algn="ctr"/>
            <a:r>
              <a:rPr lang="fr-FR" sz="1200" dirty="0" smtClean="0"/>
              <a:t>Compliance: 98,16</a:t>
            </a:r>
          </a:p>
          <a:p>
            <a:pPr algn="ctr"/>
            <a:r>
              <a:rPr lang="fr-FR" sz="1200" dirty="0" smtClean="0"/>
              <a:t>336 design variable</a:t>
            </a:r>
          </a:p>
          <a:p>
            <a:pPr algn="ctr"/>
            <a:r>
              <a:rPr lang="fr-FR" sz="1200" dirty="0" smtClean="0"/>
              <a:t>CPU time/iteration: 0,57s</a:t>
            </a:r>
            <a:endParaRPr lang="fr-FR" sz="1200" dirty="0"/>
          </a:p>
        </p:txBody>
      </p:sp>
      <p:sp>
        <p:nvSpPr>
          <p:cNvPr id="10" name="ZoneTexte 9"/>
          <p:cNvSpPr txBox="1"/>
          <p:nvPr/>
        </p:nvSpPr>
        <p:spPr>
          <a:xfrm>
            <a:off x="2145472" y="5573859"/>
            <a:ext cx="19802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smtClean="0"/>
              <a:t>Enhanced MMC code</a:t>
            </a:r>
          </a:p>
          <a:p>
            <a:pPr algn="ctr"/>
            <a:r>
              <a:rPr lang="fr-FR" sz="1200" dirty="0" smtClean="0"/>
              <a:t>Compliance: 97,42</a:t>
            </a:r>
          </a:p>
          <a:p>
            <a:pPr algn="ctr"/>
            <a:r>
              <a:rPr lang="fr-FR" sz="1200" dirty="0" smtClean="0"/>
              <a:t>336 design variable</a:t>
            </a:r>
          </a:p>
          <a:p>
            <a:pPr algn="ctr"/>
            <a:r>
              <a:rPr lang="fr-FR" sz="1200" dirty="0" smtClean="0"/>
              <a:t>CPU time/iteration: 0,75s</a:t>
            </a:r>
            <a:endParaRPr lang="fr-FR" sz="1200" dirty="0"/>
          </a:p>
        </p:txBody>
      </p:sp>
      <p:sp>
        <p:nvSpPr>
          <p:cNvPr id="12" name="ZoneTexte 11"/>
          <p:cNvSpPr txBox="1"/>
          <p:nvPr/>
        </p:nvSpPr>
        <p:spPr>
          <a:xfrm>
            <a:off x="4057974" y="5573858"/>
            <a:ext cx="20409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smtClean="0"/>
              <a:t>MMC with curvature</a:t>
            </a:r>
          </a:p>
          <a:p>
            <a:pPr algn="ctr"/>
            <a:r>
              <a:rPr lang="fr-FR" sz="1200" dirty="0" smtClean="0"/>
              <a:t>Compliance: 96,9</a:t>
            </a:r>
          </a:p>
          <a:p>
            <a:pPr algn="ctr"/>
            <a:r>
              <a:rPr lang="fr-FR" sz="1200" dirty="0" smtClean="0"/>
              <a:t>288 design variable</a:t>
            </a:r>
          </a:p>
          <a:p>
            <a:pPr algn="ctr"/>
            <a:r>
              <a:rPr lang="fr-FR" sz="1200" dirty="0" smtClean="0"/>
              <a:t>CPU time/iteration: 0,59s</a:t>
            </a:r>
            <a:endParaRPr lang="fr-FR" sz="1200" dirty="0"/>
          </a:p>
        </p:txBody>
      </p:sp>
      <p:sp>
        <p:nvSpPr>
          <p:cNvPr id="13" name="ZoneTexte 12"/>
          <p:cNvSpPr txBox="1"/>
          <p:nvPr/>
        </p:nvSpPr>
        <p:spPr>
          <a:xfrm>
            <a:off x="6930209" y="5546964"/>
            <a:ext cx="20409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smtClean="0"/>
              <a:t>MNA code</a:t>
            </a:r>
          </a:p>
          <a:p>
            <a:pPr algn="ctr"/>
            <a:r>
              <a:rPr lang="fr-FR" sz="1200" dirty="0" smtClean="0"/>
              <a:t>Compliance: 97,15</a:t>
            </a:r>
          </a:p>
          <a:p>
            <a:pPr algn="ctr"/>
            <a:r>
              <a:rPr lang="fr-FR" sz="1200" dirty="0" smtClean="0"/>
              <a:t>325 design variable</a:t>
            </a:r>
          </a:p>
          <a:p>
            <a:pPr algn="ctr"/>
            <a:r>
              <a:rPr lang="fr-FR" sz="1200" dirty="0" smtClean="0"/>
              <a:t>CPU time/iteration: 0,53s</a:t>
            </a:r>
            <a:endParaRPr lang="fr-FR" sz="1200" dirty="0"/>
          </a:p>
        </p:txBody>
      </p:sp>
      <p:sp>
        <p:nvSpPr>
          <p:cNvPr id="14" name="ZoneTexte 13"/>
          <p:cNvSpPr txBox="1"/>
          <p:nvPr/>
        </p:nvSpPr>
        <p:spPr>
          <a:xfrm>
            <a:off x="9651222" y="5546965"/>
            <a:ext cx="20409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smtClean="0"/>
              <a:t>SIMP (top88mma)</a:t>
            </a:r>
          </a:p>
          <a:p>
            <a:pPr algn="ctr"/>
            <a:r>
              <a:rPr lang="fr-FR" sz="1200" dirty="0" smtClean="0"/>
              <a:t>Compliance: 96,66</a:t>
            </a:r>
          </a:p>
          <a:p>
            <a:pPr algn="ctr"/>
            <a:r>
              <a:rPr lang="fr-FR" sz="1200" dirty="0" smtClean="0"/>
              <a:t>3200 design variable</a:t>
            </a:r>
          </a:p>
          <a:p>
            <a:pPr algn="ctr"/>
            <a:r>
              <a:rPr lang="fr-FR" sz="1200" dirty="0" smtClean="0"/>
              <a:t>CPU time/iteration: 0,386s</a:t>
            </a:r>
            <a:endParaRPr lang="fr-FR" sz="1200" dirty="0"/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256" y="3679720"/>
            <a:ext cx="1918486" cy="18941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869" y="3679720"/>
            <a:ext cx="1923969" cy="18941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8179" y="3679720"/>
            <a:ext cx="1913922" cy="18941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0326" y="3679720"/>
            <a:ext cx="1825412" cy="18672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1737" y="3666273"/>
            <a:ext cx="1850089" cy="18941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681" y="3679720"/>
            <a:ext cx="1915304" cy="18941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87650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Pylon architecture (airbus project)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6B9B1-5FC6-2A4C-A1D4-3463FEE1241D}" type="slidenum">
              <a:rPr lang="fr-FR" smtClean="0"/>
              <a:t>16</a:t>
            </a:fld>
            <a:endParaRPr lang="fr-FR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056" y="4507011"/>
            <a:ext cx="2448281" cy="18822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ZoneTexte 4"/>
          <p:cNvSpPr txBox="1"/>
          <p:nvPr/>
        </p:nvSpPr>
        <p:spPr>
          <a:xfrm>
            <a:off x="1575983" y="6289115"/>
            <a:ext cx="14784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Initial design</a:t>
            </a:r>
            <a:endParaRPr lang="en-US" sz="1400" dirty="0"/>
          </a:p>
        </p:txBody>
      </p:sp>
      <p:graphicFrame>
        <p:nvGraphicFramePr>
          <p:cNvPr id="8" name="Tableau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5056590"/>
              </p:ext>
            </p:extLst>
          </p:nvPr>
        </p:nvGraphicFramePr>
        <p:xfrm>
          <a:off x="956586" y="1434140"/>
          <a:ext cx="6210696" cy="292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35214"/>
                <a:gridCol w="2079447"/>
                <a:gridCol w="1896035"/>
              </a:tblGrid>
              <a:tr h="338444"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SIMP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MNA</a:t>
                      </a:r>
                      <a:endParaRPr lang="fr-FR" dirty="0"/>
                    </a:p>
                  </a:txBody>
                  <a:tcPr/>
                </a:tc>
              </a:tr>
              <a:tr h="338444"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Compliance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7123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5105</a:t>
                      </a:r>
                      <a:endParaRPr lang="fr-FR" dirty="0"/>
                    </a:p>
                  </a:txBody>
                  <a:tcPr/>
                </a:tc>
              </a:tr>
              <a:tr h="338444"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Volume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0,109 (</a:t>
                      </a:r>
                      <a:r>
                        <a:rPr lang="en-US" noProof="0" dirty="0" smtClean="0"/>
                        <a:t>unsatisfied</a:t>
                      </a:r>
                      <a:r>
                        <a:rPr lang="fr-FR" dirty="0" smtClean="0"/>
                        <a:t>)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0,1</a:t>
                      </a:r>
                      <a:r>
                        <a:rPr lang="fr-FR" baseline="0" dirty="0" smtClean="0"/>
                        <a:t> </a:t>
                      </a:r>
                      <a:r>
                        <a:rPr lang="fr-FR" dirty="0" smtClean="0"/>
                        <a:t>(satisfied)</a:t>
                      </a:r>
                      <a:endParaRPr lang="fr-FR" dirty="0"/>
                    </a:p>
                  </a:txBody>
                  <a:tcPr/>
                </a:tc>
              </a:tr>
              <a:tr h="338444"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TSFC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0,15 (satisfied)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0,149 (satisfied)</a:t>
                      </a:r>
                      <a:endParaRPr lang="fr-FR" dirty="0"/>
                    </a:p>
                  </a:txBody>
                  <a:tcPr/>
                </a:tc>
              </a:tr>
              <a:tr h="338444"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Stress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-</a:t>
                      </a:r>
                      <a:r>
                        <a:rPr lang="fr-FR" dirty="0" smtClean="0"/>
                        <a:t>0,016 </a:t>
                      </a:r>
                      <a:r>
                        <a:rPr lang="fr-FR" dirty="0" smtClean="0"/>
                        <a:t>(satisfied)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-0,031 (satisfied)</a:t>
                      </a:r>
                      <a:endParaRPr lang="fr-FR" dirty="0"/>
                    </a:p>
                  </a:txBody>
                  <a:tcPr/>
                </a:tc>
              </a:tr>
              <a:tr h="338444"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Iterations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400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400</a:t>
                      </a:r>
                      <a:endParaRPr lang="fr-FR" dirty="0"/>
                    </a:p>
                  </a:txBody>
                  <a:tcPr/>
                </a:tc>
              </a:tr>
              <a:tr h="338444"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Time/iteration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4,5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8s</a:t>
                      </a:r>
                      <a:endParaRPr lang="fr-FR" dirty="0"/>
                    </a:p>
                  </a:txBody>
                  <a:tcPr/>
                </a:tc>
              </a:tr>
              <a:tr h="338444"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Design variables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7600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5x5x5x9=1125</a:t>
                      </a:r>
                      <a:endParaRPr lang="fr-FR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5091" y="1450585"/>
            <a:ext cx="2743200" cy="2466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ZoneTexte 10"/>
          <p:cNvSpPr txBox="1"/>
          <p:nvPr/>
        </p:nvSpPr>
        <p:spPr>
          <a:xfrm>
            <a:off x="8918353" y="3917023"/>
            <a:ext cx="15091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Components plot</a:t>
            </a:r>
            <a:endParaRPr lang="en-US" sz="1400" dirty="0"/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7207" y="4507011"/>
            <a:ext cx="3596646" cy="18473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ZoneTexte 12"/>
          <p:cNvSpPr txBox="1"/>
          <p:nvPr/>
        </p:nvSpPr>
        <p:spPr>
          <a:xfrm>
            <a:off x="8877107" y="6224609"/>
            <a:ext cx="15309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Density field MNA</a:t>
            </a:r>
            <a:endParaRPr lang="en-US" sz="1400" dirty="0"/>
          </a:p>
        </p:txBody>
      </p:sp>
      <p:sp>
        <p:nvSpPr>
          <p:cNvPr id="14" name="ZoneTexte 13"/>
          <p:cNvSpPr txBox="1"/>
          <p:nvPr/>
        </p:nvSpPr>
        <p:spPr>
          <a:xfrm>
            <a:off x="4940039" y="6197788"/>
            <a:ext cx="153091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Density field SIMP</a:t>
            </a:r>
            <a:endParaRPr lang="en-US" sz="1400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3061" y="4507011"/>
            <a:ext cx="3304869" cy="17821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427173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Conclusion		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Enhanced MMC code is more efficient</a:t>
            </a:r>
          </a:p>
          <a:p>
            <a:r>
              <a:rPr lang="fr-FR" dirty="0" smtClean="0"/>
              <a:t>Curved components show good results and enrich MMC formulation</a:t>
            </a:r>
          </a:p>
          <a:p>
            <a:r>
              <a:rPr lang="fr-FR" dirty="0" smtClean="0"/>
              <a:t>MMC has more ability to explore design domain and leaves</a:t>
            </a:r>
            <a:r>
              <a:rPr lang="fr-FR" dirty="0"/>
              <a:t> </a:t>
            </a:r>
            <a:r>
              <a:rPr lang="fr-FR" dirty="0" smtClean="0"/>
              <a:t>local optimums easier than MNA</a:t>
            </a:r>
          </a:p>
          <a:p>
            <a:r>
              <a:rPr lang="fr-FR" dirty="0" smtClean="0"/>
              <a:t>MMC is very accurate and gives good results but very sensitive to optimizer parameters</a:t>
            </a:r>
            <a:r>
              <a:rPr lang="fr-FR" dirty="0"/>
              <a:t> </a:t>
            </a:r>
            <a:r>
              <a:rPr lang="fr-FR" dirty="0" smtClean="0"/>
              <a:t>and initial configuration</a:t>
            </a:r>
          </a:p>
          <a:p>
            <a:r>
              <a:rPr lang="fr-FR" dirty="0" smtClean="0"/>
              <a:t>In MNA: less need for tuning, much less sensitive to initial point</a:t>
            </a:r>
          </a:p>
          <a:p>
            <a:r>
              <a:rPr lang="fr-FR" dirty="0" smtClean="0"/>
              <a:t>MNA worked for all test cases but not MMC!</a:t>
            </a:r>
          </a:p>
          <a:p>
            <a:endParaRPr lang="fr-FR" dirty="0" smtClean="0"/>
          </a:p>
        </p:txBody>
      </p:sp>
      <p:sp>
        <p:nvSpPr>
          <p:cNvPr id="5" name="Espace réservé du numéro de diapositive 1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C16B9B1-5FC6-2A4C-A1D4-3463FEE1241D}" type="slidenum">
              <a:rPr lang="fr-FR" sz="2800" smtClean="0"/>
              <a:t>17</a:t>
            </a:fld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20915536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Limitations/Perspectives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 algn="ctr">
                  <a:buNone/>
                </a:pPr>
                <a:r>
                  <a:rPr lang="en-US" i="1" u="sng" dirty="0" smtClean="0"/>
                  <a:t>LIMITATIONS</a:t>
                </a:r>
              </a:p>
              <a:p>
                <a:r>
                  <a:rPr lang="en-US" dirty="0" smtClean="0"/>
                  <a:t>More complex geometry description</a:t>
                </a:r>
                <a:r>
                  <a:rPr lang="en-US" dirty="0" smtClean="0">
                    <a:sym typeface="Wingdings" panose="05000000000000000000" pitchFamily="2" charset="2"/>
                  </a:rPr>
                  <a:t>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i="1" smtClean="0">
                            <a:latin typeface="Cambria Math"/>
                            <a:sym typeface="Wingdings" panose="05000000000000000000" pitchFamily="2" charset="2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/>
                                <a:sym typeface="Wingdings" panose="05000000000000000000" pitchFamily="2" charset="2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sty m:val="p"/>
                                  <m:brk m:alnAt="7"/>
                                </m:rPr>
                                <a:rPr lang="en-US" b="0" i="0" smtClean="0">
                                  <a:latin typeface="Cambria Math"/>
                                  <a:sym typeface="Wingdings" panose="05000000000000000000" pitchFamily="2" charset="2"/>
                                </a:rPr>
                                <m:t>e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/>
                                  <a:sym typeface="Wingdings" panose="05000000000000000000" pitchFamily="2" charset="2"/>
                                </a:rPr>
                                <m:t>xpensive</m:t>
                              </m:r>
                              <m:r>
                                <a:rPr lang="en-US" b="0" i="0" smtClean="0">
                                  <a:latin typeface="Cambria Math"/>
                                  <a:sym typeface="Wingdings" panose="05000000000000000000" pitchFamily="2" charset="2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/>
                                  <a:sym typeface="Wingdings" panose="05000000000000000000" pitchFamily="2" charset="2"/>
                                </a:rPr>
                                <m:t>sensitivities</m:t>
                              </m:r>
                            </m:e>
                          </m:mr>
                          <m:m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/>
                                  <a:sym typeface="Wingdings" panose="05000000000000000000" pitchFamily="2" charset="2"/>
                                </a:rPr>
                                <m:t>optimization</m:t>
                              </m:r>
                              <m:r>
                                <a:rPr lang="en-US" b="0" i="0" smtClean="0">
                                  <a:latin typeface="Cambria Math"/>
                                  <a:sym typeface="Wingdings" panose="05000000000000000000" pitchFamily="2" charset="2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/>
                                  <a:sym typeface="Wingdings" panose="05000000000000000000" pitchFamily="2" charset="2"/>
                                </a:rPr>
                                <m:t>non</m:t>
                              </m:r>
                              <m:r>
                                <a:rPr lang="en-US" b="0" i="0" smtClean="0">
                                  <a:latin typeface="Cambria Math"/>
                                  <a:sym typeface="Wingdings" panose="05000000000000000000" pitchFamily="2" charset="2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/>
                                  <a:sym typeface="Wingdings" panose="05000000000000000000" pitchFamily="2" charset="2"/>
                                </a:rPr>
                                <m:t>linearity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 smtClean="0"/>
              </a:p>
              <a:p>
                <a:r>
                  <a:rPr lang="en-US" dirty="0" smtClean="0"/>
                  <a:t>Gradient based methods </a:t>
                </a:r>
                <a:r>
                  <a:rPr lang="en-US" dirty="0" smtClean="0">
                    <a:sym typeface="Wingdings" panose="05000000000000000000" pitchFamily="2" charset="2"/>
                  </a:rPr>
                  <a:t> risk of finding local optimum</a:t>
                </a:r>
              </a:p>
              <a:p>
                <a:r>
                  <a:rPr lang="en-US" dirty="0">
                    <a:sym typeface="Wingdings" panose="05000000000000000000" pitchFamily="2" charset="2"/>
                  </a:rPr>
                  <a:t>G</a:t>
                </a:r>
                <a:r>
                  <a:rPr lang="en-US" dirty="0" smtClean="0">
                    <a:sym typeface="Wingdings" panose="05000000000000000000" pitchFamily="2" charset="2"/>
                  </a:rPr>
                  <a:t>ray regions</a:t>
                </a:r>
                <a:r>
                  <a:rPr lang="en-US" dirty="0">
                    <a:sym typeface="Wingdings" panose="05000000000000000000" pitchFamily="2" charset="2"/>
                  </a:rPr>
                  <a:t> </a:t>
                </a:r>
                <a:r>
                  <a:rPr lang="en-US" dirty="0" smtClean="0">
                    <a:sym typeface="Wingdings" panose="05000000000000000000" pitchFamily="2" charset="2"/>
                  </a:rPr>
                  <a:t>can remain if not enough components used</a:t>
                </a:r>
              </a:p>
              <a:p>
                <a:pPr marL="0" indent="0" algn="ctr">
                  <a:buNone/>
                </a:pPr>
                <a:r>
                  <a:rPr lang="en-US" i="1" u="sng" dirty="0" smtClean="0">
                    <a:sym typeface="Wingdings" panose="05000000000000000000" pitchFamily="2" charset="2"/>
                  </a:rPr>
                  <a:t>PERSPECTIVES</a:t>
                </a:r>
              </a:p>
              <a:p>
                <a:r>
                  <a:rPr lang="en-US" dirty="0" smtClean="0">
                    <a:sym typeface="Wingdings" panose="05000000000000000000" pitchFamily="2" charset="2"/>
                  </a:rPr>
                  <a:t>Implement analytical gradients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i="1" smtClean="0">
                            <a:latin typeface="Cambria Math"/>
                            <a:sym typeface="Wingdings" panose="05000000000000000000" pitchFamily="2" charset="2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fr-FR" b="0" i="1" smtClean="0">
                                <a:latin typeface="Cambria Math"/>
                                <a:sym typeface="Wingdings" panose="05000000000000000000" pitchFamily="2" charset="2"/>
                              </a:rPr>
                            </m:ctrlPr>
                          </m:eqArrPr>
                          <m:e>
                            <m:r>
                              <m:rPr>
                                <m:sty m:val="p"/>
                              </m:rPr>
                              <a:rPr lang="fr-FR" b="0" i="0" smtClean="0">
                                <a:latin typeface="Cambria Math"/>
                                <a:sym typeface="Wingdings" panose="05000000000000000000" pitchFamily="2" charset="2"/>
                              </a:rPr>
                              <m:t>in</m:t>
                            </m:r>
                            <m:r>
                              <a:rPr lang="fr-FR" b="0" i="0" smtClean="0">
                                <a:latin typeface="Cambria Math"/>
                                <a:sym typeface="Wingdings" panose="05000000000000000000" pitchFamily="2" charset="2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fr-FR" b="0" i="0" smtClean="0">
                                <a:latin typeface="Cambria Math"/>
                                <a:sym typeface="Wingdings" panose="05000000000000000000" pitchFamily="2" charset="2"/>
                              </a:rPr>
                              <m:t>MMC</m:t>
                            </m:r>
                          </m:e>
                          <m:e>
                            <m:r>
                              <m:rPr>
                                <m:sty m:val="p"/>
                              </m:rPr>
                              <a:rPr lang="fr-FR" b="0" i="0" smtClean="0">
                                <a:latin typeface="Cambria Math"/>
                                <a:sym typeface="Wingdings" panose="05000000000000000000" pitchFamily="2" charset="2"/>
                              </a:rPr>
                              <m:t>for</m:t>
                            </m:r>
                            <m:r>
                              <a:rPr lang="fr-FR" b="0" i="0" smtClean="0">
                                <a:latin typeface="Cambria Math"/>
                                <a:sym typeface="Wingdings" panose="05000000000000000000" pitchFamily="2" charset="2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fr-FR" b="0" i="0" smtClean="0">
                                <a:latin typeface="Cambria Math"/>
                                <a:sym typeface="Wingdings" panose="05000000000000000000" pitchFamily="2" charset="2"/>
                              </a:rPr>
                              <m:t>curvature</m:t>
                            </m:r>
                            <m:r>
                              <a:rPr lang="fr-FR" b="0" i="0" smtClean="0">
                                <a:latin typeface="Cambria Math"/>
                                <a:sym typeface="Wingdings" panose="05000000000000000000" pitchFamily="2" charset="2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fr-FR" b="0" i="0" smtClean="0">
                                <a:latin typeface="Cambria Math"/>
                                <a:sym typeface="Wingdings" panose="05000000000000000000" pitchFamily="2" charset="2"/>
                              </a:rPr>
                              <m:t>in</m:t>
                            </m:r>
                            <m:r>
                              <a:rPr lang="fr-FR" b="0" i="0" smtClean="0">
                                <a:latin typeface="Cambria Math"/>
                                <a:sym typeface="Wingdings" panose="05000000000000000000" pitchFamily="2" charset="2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fr-FR" b="0" i="0" smtClean="0">
                                <a:latin typeface="Cambria Math"/>
                                <a:sym typeface="Wingdings" panose="05000000000000000000" pitchFamily="2" charset="2"/>
                              </a:rPr>
                              <m:t>MNA</m:t>
                            </m:r>
                            <m:r>
                              <a:rPr lang="fr-FR" b="0" i="0" smtClean="0">
                                <a:latin typeface="Cambria Math"/>
                                <a:sym typeface="Wingdings" panose="05000000000000000000" pitchFamily="2" charset="2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fr-FR" b="0" i="0" smtClean="0">
                                <a:latin typeface="Cambria Math"/>
                                <a:sym typeface="Wingdings" panose="05000000000000000000" pitchFamily="2" charset="2"/>
                              </a:rPr>
                              <m:t>and</m:t>
                            </m:r>
                            <m:r>
                              <a:rPr lang="fr-FR" b="0" i="0" smtClean="0">
                                <a:latin typeface="Cambria Math"/>
                                <a:sym typeface="Wingdings" panose="05000000000000000000" pitchFamily="2" charset="2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fr-FR" b="0" i="0" smtClean="0">
                                <a:latin typeface="Cambria Math"/>
                                <a:sym typeface="Wingdings" panose="05000000000000000000" pitchFamily="2" charset="2"/>
                              </a:rPr>
                              <m:t>MMC</m:t>
                            </m:r>
                          </m:e>
                        </m:eqArr>
                      </m:e>
                    </m:d>
                  </m:oMath>
                </a14:m>
                <a:endParaRPr lang="en-US" dirty="0" smtClean="0"/>
              </a:p>
              <a:p>
                <a:r>
                  <a:rPr lang="en-US" dirty="0" smtClean="0"/>
                  <a:t>Implement MMC efficiently for 3D airbus case (irregular mesh)</a:t>
                </a:r>
              </a:p>
              <a:p>
                <a:r>
                  <a:rPr lang="en-US" dirty="0" smtClean="0"/>
                  <a:t>Improve the components plot given by MNA</a:t>
                </a:r>
                <a:endParaRPr lang="en-US" dirty="0"/>
              </a:p>
            </p:txBody>
          </p:sp>
        </mc:Choice>
        <mc:Fallback xmlns="">
          <p:sp>
            <p:nvSpPr>
              <p:cNvPr id="3" name="Espace réservé du conten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043" t="-3361" b="-126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6B9B1-5FC6-2A4C-A1D4-3463FEE1241D}" type="slidenum">
              <a:rPr lang="fr-FR" smtClean="0"/>
              <a:t>18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796556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Explicit vs Implicit topology optimization</a:t>
            </a:r>
            <a:endParaRPr lang="en-US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Explicit (MMC, MNA)</a:t>
            </a:r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geometrical design variables</a:t>
            </a:r>
          </a:p>
          <a:p>
            <a:r>
              <a:rPr lang="en-US" dirty="0" smtClean="0"/>
              <a:t>Structure’s shape directly determined from design variables</a:t>
            </a:r>
            <a:endParaRPr lang="en-US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fr-FR" dirty="0" smtClean="0"/>
              <a:t>Implicit (SIMP, level set method)</a:t>
            </a:r>
            <a:endParaRPr lang="fr-FR" dirty="0"/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 smtClean="0"/>
              <a:t>density variables/nodal value of implicit function</a:t>
            </a:r>
          </a:p>
          <a:p>
            <a:r>
              <a:rPr lang="en-US" dirty="0" smtClean="0"/>
              <a:t>Structure’s shape determined via density field (or level set function)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3257" y="4662741"/>
            <a:ext cx="3064245" cy="17861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1212" y="4263215"/>
            <a:ext cx="2729135" cy="1926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Espace réservé du numéro de diapositive 1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C16B9B1-5FC6-2A4C-A1D4-3463FEE1241D}" type="slidenum">
              <a:rPr lang="fr-FR" sz="2800" smtClean="0"/>
              <a:t>2</a:t>
            </a:fld>
            <a:endParaRPr lang="fr-FR" sz="2800" dirty="0"/>
          </a:p>
        </p:txBody>
      </p:sp>
      <p:sp>
        <p:nvSpPr>
          <p:cNvPr id="7" name="ZoneTexte 6"/>
          <p:cNvSpPr txBox="1"/>
          <p:nvPr/>
        </p:nvSpPr>
        <p:spPr>
          <a:xfrm>
            <a:off x="581114" y="6255521"/>
            <a:ext cx="658880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 smtClean="0"/>
              <a:t>(GUO et al. 2015) </a:t>
            </a:r>
            <a:r>
              <a:rPr lang="en-US" sz="1100" dirty="0" smtClean="0"/>
              <a:t>A </a:t>
            </a:r>
            <a:r>
              <a:rPr lang="en-US" sz="1100" dirty="0"/>
              <a:t>new topology optimization approach based on Moving Morphable Components (MMC) and the ersatz material model</a:t>
            </a:r>
            <a:endParaRPr lang="fr-FR" sz="1100" dirty="0"/>
          </a:p>
        </p:txBody>
      </p:sp>
    </p:spTree>
    <p:extLst>
      <p:ext uri="{BB962C8B-B14F-4D97-AF65-F5344CB8AC3E}">
        <p14:creationId xmlns:p14="http://schemas.microsoft.com/office/powerpoint/2010/main" val="39596392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Pros and Cons </a:t>
            </a:r>
            <a:r>
              <a:rPr lang="fr-FR" dirty="0" smtClean="0"/>
              <a:t>(Implicit</a:t>
            </a:r>
            <a:r>
              <a:rPr lang="fr-FR" dirty="0"/>
              <a:t>)</a:t>
            </a:r>
            <a:endParaRPr lang="en-US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Advantages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Espace réservé du contenu 3"/>
              <p:cNvSpPr>
                <a:spLocks noGrp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:r>
                  <a:rPr lang="en-US" dirty="0" smtClean="0"/>
                  <a:t>Cheap sensitivities</a:t>
                </a:r>
                <a14:m>
                  <m:oMath xmlns:m="http://schemas.openxmlformats.org/officeDocument/2006/math">
                    <m:r>
                      <a:rPr lang="fr-FR" b="0" i="0" smtClean="0">
                        <a:latin typeface="Cambria Math"/>
                      </a:rPr>
                      <m:t> </m:t>
                    </m:r>
                    <m:f>
                      <m:fPr>
                        <m:ctrlPr>
                          <a:rPr lang="fr-FR" b="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fr-FR" b="0" i="1" smtClean="0">
                            <a:latin typeface="Cambria Math"/>
                          </a:rPr>
                          <m:t>𝜕</m:t>
                        </m:r>
                        <m:r>
                          <a:rPr lang="fr-FR" b="0" i="1" smtClean="0">
                            <a:latin typeface="Cambria Math"/>
                          </a:rPr>
                          <m:t>𝐶</m:t>
                        </m:r>
                      </m:num>
                      <m:den>
                        <m:r>
                          <a:rPr lang="fr-FR" b="0" i="1" smtClean="0">
                            <a:latin typeface="Cambria Math"/>
                          </a:rPr>
                          <m:t>𝜕</m:t>
                        </m:r>
                        <m:sSub>
                          <m:sSubPr>
                            <m:ctrlPr>
                              <a:rPr lang="fr-FR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fr-FR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fr-FR" b="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fr-FR" b="0" i="1" smtClean="0">
                            <a:latin typeface="Cambria Math"/>
                          </a:rPr>
                          <m:t>𝜕</m:t>
                        </m:r>
                        <m:r>
                          <a:rPr lang="fr-FR" b="0" i="1" smtClean="0">
                            <a:latin typeface="Cambria Math"/>
                          </a:rPr>
                          <m:t>𝐶</m:t>
                        </m:r>
                      </m:num>
                      <m:den>
                        <m:r>
                          <a:rPr lang="fr-FR" b="0" i="1" smtClean="0">
                            <a:latin typeface="Cambria Math"/>
                          </a:rPr>
                          <m:t>𝜕</m:t>
                        </m:r>
                        <m:sSub>
                          <m:sSubPr>
                            <m:ctrlPr>
                              <a:rPr lang="fr-FR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/>
                              </a:rPr>
                              <m:t>𝜌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fr-FR" b="0" i="1" smtClean="0">
                        <a:latin typeface="Cambria Math"/>
                      </a:rPr>
                      <m:t> </m:t>
                    </m:r>
                  </m:oMath>
                </a14:m>
                <a:endParaRPr lang="en-US" dirty="0" smtClean="0"/>
              </a:p>
              <a:p>
                <a:r>
                  <a:rPr lang="en-US" dirty="0" smtClean="0"/>
                  <a:t>Adapted for MMA optimizer</a:t>
                </a:r>
              </a:p>
              <a:p>
                <a:r>
                  <a:rPr lang="en-US" dirty="0" smtClean="0"/>
                  <a:t>Better control of density field</a:t>
                </a:r>
              </a:p>
            </p:txBody>
          </p:sp>
        </mc:Choice>
        <mc:Fallback xmlns="">
          <p:sp>
            <p:nvSpPr>
              <p:cNvPr id="4" name="Espace réservé du contenu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 rotWithShape="1">
                <a:blip r:embed="rId2"/>
                <a:stretch>
                  <a:fillRect l="-2128" t="-3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Drawbacks</a:t>
            </a:r>
            <a:endParaRPr lang="fr-FR" dirty="0"/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 smtClean="0"/>
              <a:t>High mesh dependency</a:t>
            </a:r>
          </a:p>
          <a:p>
            <a:r>
              <a:rPr lang="en-US" dirty="0" smtClean="0"/>
              <a:t>Numerical instabilities (checkerboard patterns)</a:t>
            </a:r>
          </a:p>
          <a:p>
            <a:r>
              <a:rPr lang="en-US" dirty="0" smtClean="0"/>
              <a:t>Post-processing needed for CAD design</a:t>
            </a:r>
          </a:p>
          <a:p>
            <a:r>
              <a:rPr lang="en-US" dirty="0" smtClean="0"/>
              <a:t>High resolution increases design variables number</a:t>
            </a:r>
          </a:p>
          <a:p>
            <a:endParaRPr lang="en-US" dirty="0" smtClean="0"/>
          </a:p>
        </p:txBody>
      </p:sp>
      <p:sp>
        <p:nvSpPr>
          <p:cNvPr id="8" name="Espace réservé du numéro de diapositive 1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C16B9B1-5FC6-2A4C-A1D4-3463FEE1241D}" type="slidenum">
              <a:rPr lang="fr-FR" sz="2800" smtClean="0"/>
              <a:t>3</a:t>
            </a:fld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30028375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Pros and Cons </a:t>
            </a:r>
            <a:r>
              <a:rPr lang="fr-FR" dirty="0" smtClean="0"/>
              <a:t>(Explicit)</a:t>
            </a:r>
            <a:endParaRPr lang="en-US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Advantages</a:t>
            </a:r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Adapted for CAD</a:t>
            </a:r>
          </a:p>
          <a:p>
            <a:r>
              <a:rPr lang="en-US" dirty="0" smtClean="0"/>
              <a:t>Small number of design variables</a:t>
            </a:r>
          </a:p>
          <a:p>
            <a:r>
              <a:rPr lang="en-US" dirty="0" smtClean="0"/>
              <a:t>Less mesh dependency (no filtering)</a:t>
            </a:r>
          </a:p>
          <a:p>
            <a:r>
              <a:rPr lang="en-US" dirty="0" smtClean="0"/>
              <a:t>Resolution and variables number independent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Drawbacks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Espace réservé du contenu 5"/>
              <p:cNvSpPr>
                <a:spLocks noGrp="1"/>
              </p:cNvSpPr>
              <p:nvPr>
                <p:ph sz="quarter" idx="4"/>
              </p:nvPr>
            </p:nvSpPr>
            <p:spPr/>
            <p:txBody>
              <a:bodyPr>
                <a:normAutofit fontScale="92500"/>
              </a:bodyPr>
              <a:lstStyle/>
              <a:p>
                <a:r>
                  <a:rPr lang="en-US" dirty="0" smtClean="0"/>
                  <a:t>Expensive sensitivities:</a:t>
                </a:r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fr-FR" b="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fr-FR" b="0" i="1" smtClean="0">
                            <a:latin typeface="Cambria Math"/>
                          </a:rPr>
                          <m:t>𝜕</m:t>
                        </m:r>
                        <m:r>
                          <a:rPr lang="fr-FR" b="0" i="1" smtClean="0">
                            <a:latin typeface="Cambria Math"/>
                          </a:rPr>
                          <m:t>𝐶</m:t>
                        </m:r>
                      </m:num>
                      <m:den>
                        <m:r>
                          <a:rPr lang="fr-FR" b="0" i="1" smtClean="0">
                            <a:latin typeface="Cambria Math"/>
                          </a:rPr>
                          <m:t>𝜕</m:t>
                        </m:r>
                        <m:sSub>
                          <m:sSubPr>
                            <m:ctrlPr>
                              <a:rPr lang="fr-FR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fr-FR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fr-FR" b="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fr-FR" b="0" i="1" smtClean="0">
                            <a:latin typeface="Cambria Math"/>
                          </a:rPr>
                          <m:t>𝜕</m:t>
                        </m:r>
                        <m:r>
                          <a:rPr lang="fr-FR" b="0" i="1" smtClean="0">
                            <a:latin typeface="Cambria Math"/>
                          </a:rPr>
                          <m:t>𝐶</m:t>
                        </m:r>
                      </m:num>
                      <m:den>
                        <m:r>
                          <a:rPr lang="fr-FR" b="0" i="1" smtClean="0">
                            <a:latin typeface="Cambria Math"/>
                          </a:rPr>
                          <m:t>𝜕</m:t>
                        </m:r>
                        <m:sSub>
                          <m:sSubPr>
                            <m:ctrlPr>
                              <a:rPr lang="fr-FR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/>
                              </a:rPr>
                              <m:t>𝜌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/>
                              </a:rPr>
                              <m:t>𝑒</m:t>
                            </m:r>
                          </m:sub>
                        </m:sSub>
                      </m:den>
                    </m:f>
                    <m:r>
                      <a:rPr lang="fr-FR" b="0" i="1" smtClean="0">
                        <a:latin typeface="Cambria Math"/>
                      </a:rPr>
                      <m:t>×</m:t>
                    </m:r>
                    <m:f>
                      <m:fPr>
                        <m:ctrlPr>
                          <a:rPr lang="fr-FR" b="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fr-FR" b="0" i="1" smtClean="0">
                            <a:latin typeface="Cambria Math"/>
                          </a:rPr>
                          <m:t>𝜕</m:t>
                        </m:r>
                        <m:sSub>
                          <m:sSubPr>
                            <m:ctrlPr>
                              <a:rPr lang="fr-FR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/>
                              </a:rPr>
                              <m:t>𝜌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/>
                              </a:rPr>
                              <m:t>𝑒</m:t>
                            </m:r>
                          </m:sub>
                        </m:sSub>
                      </m:num>
                      <m:den>
                        <m:r>
                          <a:rPr lang="fr-FR" b="0" i="1" smtClean="0">
                            <a:latin typeface="Cambria Math"/>
                          </a:rPr>
                          <m:t>𝜕</m:t>
                        </m:r>
                        <m:sSub>
                          <m:sSubPr>
                            <m:ctrlPr>
                              <a:rPr lang="fr-FR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endParaRPr lang="fr-FR" b="0" dirty="0" smtClean="0"/>
              </a:p>
              <a:p>
                <a:r>
                  <a:rPr lang="en-US" dirty="0" smtClean="0"/>
                  <a:t>Solution depends on initial number of components</a:t>
                </a:r>
              </a:p>
              <a:p>
                <a:r>
                  <a:rPr lang="en-US" dirty="0" smtClean="0"/>
                  <a:t>Optimization problem is more nonlinear</a:t>
                </a:r>
              </a:p>
              <a:p>
                <a:r>
                  <a:rPr lang="en-US" dirty="0" smtClean="0"/>
                  <a:t>Less control over the structure’s shape (density field)</a:t>
                </a:r>
              </a:p>
            </p:txBody>
          </p:sp>
        </mc:Choice>
        <mc:Fallback xmlns="">
          <p:sp>
            <p:nvSpPr>
              <p:cNvPr id="6" name="Espace réservé du contenu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blipFill rotWithShape="1">
                <a:blip r:embed="rId2"/>
                <a:stretch>
                  <a:fillRect l="-1882" t="-2649" r="-2235" b="-364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Espace réservé du numéro de diapositive 1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C16B9B1-5FC6-2A4C-A1D4-3463FEE1241D}" type="slidenum">
              <a:rPr lang="fr-FR" sz="2800" smtClean="0"/>
              <a:t>4</a:t>
            </a:fld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36708218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MMC scheme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Design is achieved through layout of a set of components</a:t>
                </a:r>
              </a:p>
              <a:p>
                <a:r>
                  <a:rPr lang="en-US" dirty="0" smtClean="0"/>
                  <a:t>Design variables for a components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/>
                      </a:rPr>
                      <m:t> </m:t>
                    </m:r>
                    <m:d>
                      <m:dPr>
                        <m:ctrlPr>
                          <a:rPr lang="fr-FR" b="0" i="1" smtClean="0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/>
                              </a:rPr>
                              <m:t>0</m:t>
                            </m:r>
                          </m:sub>
                        </m:sSub>
                        <m:r>
                          <a:rPr lang="fr-FR" b="0" i="1" smtClean="0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fr-FR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/>
                              </a:rPr>
                              <m:t>0</m:t>
                            </m:r>
                          </m:sub>
                        </m:sSub>
                        <m:r>
                          <a:rPr lang="fr-FR" b="0" i="1" smtClean="0">
                            <a:latin typeface="Cambria Math"/>
                          </a:rPr>
                          <m:t>,</m:t>
                        </m:r>
                        <m:r>
                          <a:rPr lang="fr-FR" b="0" i="1" smtClean="0">
                            <a:latin typeface="Cambria Math"/>
                          </a:rPr>
                          <m:t>𝐿</m:t>
                        </m:r>
                        <m:r>
                          <a:rPr lang="fr-FR" b="0" i="1" smtClean="0">
                            <a:latin typeface="Cambria Math"/>
                          </a:rPr>
                          <m:t>,</m:t>
                        </m:r>
                        <m:r>
                          <a:rPr lang="fr-FR" b="0" i="1" smtClean="0">
                            <a:latin typeface="Cambria Math"/>
                          </a:rPr>
                          <m:t>𝑡</m:t>
                        </m:r>
                        <m:r>
                          <a:rPr lang="fr-FR" b="0" i="1" smtClean="0">
                            <a:latin typeface="Cambria Math"/>
                          </a:rPr>
                          <m:t>,</m:t>
                        </m:r>
                        <m:r>
                          <a:rPr lang="fr-FR" b="0" i="1" smtClean="0">
                            <a:latin typeface="Cambria Math"/>
                          </a:rPr>
                          <m:t>𝜃</m:t>
                        </m:r>
                      </m:e>
                    </m:d>
                    <m:r>
                      <a:rPr lang="fr-FR" b="0" i="1" smtClean="0">
                        <a:latin typeface="Cambria Math"/>
                      </a:rPr>
                      <m:t> </m:t>
                    </m:r>
                  </m:oMath>
                </a14:m>
                <a:endParaRPr lang="fr-FR" b="0" dirty="0" smtClean="0"/>
              </a:p>
              <a:p>
                <a:r>
                  <a:rPr lang="en-US" dirty="0" smtClean="0"/>
                  <a:t>The contribution of one component is described by it’s topology description function (TDF):</a:t>
                </a:r>
                <a14:m>
                  <m:oMath xmlns:m="http://schemas.openxmlformats.org/officeDocument/2006/math">
                    <m:r>
                      <a:rPr lang="fr-FR" b="0" i="0" smtClean="0">
                        <a:latin typeface="Cambria Math"/>
                      </a:rPr>
                      <m:t> </m:t>
                    </m:r>
                    <m:r>
                      <m:rPr>
                        <m:sty m:val="p"/>
                      </m:rPr>
                      <a:rPr lang="fr-FR" b="0" i="0" smtClean="0">
                        <a:latin typeface="Cambria Math"/>
                      </a:rPr>
                      <m:t>Φ</m:t>
                    </m:r>
                    <m:d>
                      <m:dPr>
                        <m:ctrlPr>
                          <a:rPr lang="fr-FR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fr-FR" b="0" i="1" smtClean="0">
                            <a:latin typeface="Cambria Math"/>
                          </a:rPr>
                          <m:t>𝑥</m:t>
                        </m:r>
                        <m:r>
                          <a:rPr lang="fr-FR" b="0" i="1" smtClean="0">
                            <a:latin typeface="Cambria Math"/>
                          </a:rPr>
                          <m:t>,</m:t>
                        </m:r>
                        <m:r>
                          <a:rPr lang="fr-FR" b="0" i="1" smtClean="0">
                            <a:latin typeface="Cambria Math"/>
                          </a:rPr>
                          <m:t>𝑦</m:t>
                        </m:r>
                      </m:e>
                    </m:d>
                    <m:r>
                      <a:rPr lang="fr-FR" b="0" i="1" smtClean="0">
                        <a:latin typeface="Cambria Math"/>
                      </a:rPr>
                      <m:t>=1−</m:t>
                    </m:r>
                    <m:sSup>
                      <m:sSupPr>
                        <m:ctrlPr>
                          <a:rPr lang="fr-FR" b="0" i="1" smtClean="0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fr-FR" b="0" i="1" smtClean="0">
                                <a:latin typeface="Cambria Math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fr-FR" b="0" i="1" smtClean="0">
                                    <a:latin typeface="Cambria Math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fr-FR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b="0" i="1" smtClean="0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fr-FR" b="0" i="1" smtClean="0">
                                        <a:latin typeface="Cambria Math"/>
                                      </a:rPr>
                                      <m:t>𝑙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fr-FR" b="0" i="1" smtClean="0">
                                    <a:latin typeface="Cambria Math"/>
                                  </a:rPr>
                                  <m:t>𝐿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fr-FR" b="0" i="1" smtClean="0">
                            <a:latin typeface="Cambria Math"/>
                          </a:rPr>
                          <m:t>𝑝</m:t>
                        </m:r>
                      </m:sup>
                    </m:sSup>
                    <m:r>
                      <a:rPr lang="fr-FR" b="0" i="1" smtClean="0">
                        <a:latin typeface="Cambria Math"/>
                      </a:rPr>
                      <m:t>−</m:t>
                    </m:r>
                    <m:sSup>
                      <m:sSupPr>
                        <m:ctrlPr>
                          <a:rPr lang="fr-FR" b="0" i="1" smtClean="0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fr-FR" b="0" i="1" smtClean="0">
                                <a:latin typeface="Cambria Math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fr-FR" b="0" i="1" smtClean="0">
                                    <a:latin typeface="Cambria Math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fr-FR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b="0" i="1" smtClean="0">
                                        <a:latin typeface="Cambria Math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fr-FR" b="0" i="1" smtClean="0">
                                        <a:latin typeface="Cambria Math"/>
                                      </a:rPr>
                                      <m:t>𝑙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fr-FR" b="0" i="1" smtClean="0">
                                    <a:latin typeface="Cambria Math"/>
                                  </a:rPr>
                                  <m:t>𝑡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fr-FR" b="0" i="1" smtClean="0">
                            <a:latin typeface="Cambria Math"/>
                          </a:rPr>
                          <m:t>𝑝</m:t>
                        </m:r>
                      </m:sup>
                    </m:sSup>
                    <m:r>
                      <a:rPr lang="fr-FR" b="0" i="1" smtClean="0">
                        <a:latin typeface="Cambria Math"/>
                      </a:rPr>
                      <m:t> </m:t>
                    </m:r>
                  </m:oMath>
                </a14:m>
                <a:endParaRPr lang="en-US" dirty="0" smtClean="0"/>
              </a:p>
              <a:p>
                <a:pPr marL="0" indent="0">
                  <a:buNone/>
                </a:pPr>
                <a:r>
                  <a:rPr lang="en-US" dirty="0" smtClean="0"/>
                  <a:t>with</a:t>
                </a:r>
                <a14:m>
                  <m:oMath xmlns:m="http://schemas.openxmlformats.org/officeDocument/2006/math">
                    <m:r>
                      <a:rPr lang="fr-FR" b="0" i="1" dirty="0" smtClean="0">
                        <a:latin typeface="Cambria Math"/>
                      </a:rPr>
                      <m:t> </m:t>
                    </m:r>
                    <m:sSub>
                      <m:sSubPr>
                        <m:ctrlPr>
                          <a:rPr lang="fr-FR" b="0" i="1" dirty="0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fr-FR" b="0" i="1" dirty="0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fr-FR" b="0" i="1" dirty="0" smtClean="0">
                            <a:latin typeface="Cambria Math"/>
                          </a:rPr>
                          <m:t>𝑙</m:t>
                        </m:r>
                      </m:sub>
                    </m:sSub>
                    <m:r>
                      <a:rPr lang="fr-FR" b="0" i="1" dirty="0" smtClean="0">
                        <a:latin typeface="Cambria Math"/>
                      </a:rPr>
                      <m:t> </m:t>
                    </m:r>
                  </m:oMath>
                </a14:m>
                <a:r>
                  <a:rPr lang="en-US" dirty="0" smtClean="0"/>
                  <a:t>and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dirty="0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fr-FR" b="0" i="1" dirty="0" smtClean="0">
                            <a:latin typeface="Cambria Math"/>
                          </a:rPr>
                          <m:t> </m:t>
                        </m:r>
                        <m:r>
                          <a:rPr lang="fr-FR" b="0" i="1" dirty="0" smtClean="0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fr-FR" b="0" i="1" dirty="0" smtClean="0">
                            <a:latin typeface="Cambria Math"/>
                          </a:rPr>
                          <m:t>𝑙</m:t>
                        </m:r>
                      </m:sub>
                    </m:sSub>
                    <m:r>
                      <a:rPr lang="fr-FR" b="0" i="1" dirty="0" smtClean="0">
                        <a:latin typeface="Cambria Math"/>
                      </a:rPr>
                      <m:t> </m:t>
                    </m:r>
                  </m:oMath>
                </a14:m>
                <a:r>
                  <a:rPr lang="en-US" dirty="0" smtClean="0"/>
                  <a:t>local coordinates of current point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/>
                      </a:rPr>
                      <m:t> </m:t>
                    </m:r>
                    <m:d>
                      <m:dPr>
                        <m:ctrlPr>
                          <a:rPr lang="fr-FR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fr-FR" b="0" i="1" smtClean="0">
                            <a:latin typeface="Cambria Math"/>
                          </a:rPr>
                          <m:t>𝑥</m:t>
                        </m:r>
                        <m:r>
                          <a:rPr lang="fr-FR" b="0" i="1" smtClean="0">
                            <a:latin typeface="Cambria Math"/>
                          </a:rPr>
                          <m:t>,</m:t>
                        </m:r>
                        <m:r>
                          <a:rPr lang="fr-FR" b="0" i="1" smtClean="0">
                            <a:latin typeface="Cambria Math"/>
                          </a:rPr>
                          <m:t>𝑦</m:t>
                        </m:r>
                      </m:e>
                    </m:d>
                    <m:r>
                      <a:rPr lang="fr-FR" b="0" i="1" smtClean="0">
                        <a:latin typeface="Cambria Math"/>
                      </a:rPr>
                      <m:t> </m:t>
                    </m:r>
                  </m:oMath>
                </a14:m>
                <a:r>
                  <a:rPr lang="en-US" dirty="0" smtClean="0"/>
                  <a:t>depend on design variables</a:t>
                </a:r>
              </a:p>
              <a:p>
                <a:pPr marL="0" indent="0">
                  <a:buNone/>
                </a:pPr>
                <a:r>
                  <a:rPr lang="en-US" dirty="0" smtClean="0"/>
                  <a:t> </a:t>
                </a:r>
              </a:p>
            </p:txBody>
          </p:sp>
        </mc:Choice>
        <mc:Fallback xmlns="">
          <p:sp>
            <p:nvSpPr>
              <p:cNvPr id="3" name="Espace réservé du conten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217" t="-2381" r="-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2963" y="4653411"/>
            <a:ext cx="2528067" cy="1020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3990" y="4395418"/>
            <a:ext cx="2399740" cy="15362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Espace réservé du numéro de diapositive 1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C16B9B1-5FC6-2A4C-A1D4-3463FEE1241D}" type="slidenum">
              <a:rPr lang="fr-FR" sz="2800" smtClean="0"/>
              <a:t>5</a:t>
            </a:fld>
            <a:endParaRPr lang="fr-FR" sz="2800" dirty="0"/>
          </a:p>
        </p:txBody>
      </p:sp>
      <p:sp>
        <p:nvSpPr>
          <p:cNvPr id="4" name="ZoneTexte 3"/>
          <p:cNvSpPr txBox="1"/>
          <p:nvPr/>
        </p:nvSpPr>
        <p:spPr>
          <a:xfrm>
            <a:off x="838200" y="5768411"/>
            <a:ext cx="928856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(Guo et al. 2014) Doing </a:t>
            </a:r>
            <a:r>
              <a:rPr lang="en-US" sz="1100" dirty="0"/>
              <a:t>Topology Optimization Explicitly and Geometrically-A New Moving Morphable Components Based Framework</a:t>
            </a:r>
            <a:endParaRPr lang="fr-FR" sz="1100" dirty="0"/>
          </a:p>
        </p:txBody>
      </p:sp>
    </p:spTree>
    <p:extLst>
      <p:ext uri="{BB962C8B-B14F-4D97-AF65-F5344CB8AC3E}">
        <p14:creationId xmlns:p14="http://schemas.microsoft.com/office/powerpoint/2010/main" val="14495161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MMC scheme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923428" cy="4351338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fr-FR" i="1" smtClean="0">
                        <a:latin typeface="Cambria Math"/>
                      </a:rPr>
                      <m:t>𝑋</m:t>
                    </m:r>
                    <m:r>
                      <a:rPr lang="fr-FR" i="1" smtClean="0">
                        <a:latin typeface="Cambria Math"/>
                      </a:rPr>
                      <m:t> </m:t>
                    </m:r>
                  </m:oMath>
                </a14:m>
                <a:r>
                  <a:rPr lang="en-US" dirty="0"/>
                  <a:t>design vector, the structure is described by the union of topology description functions (TDFs) of all </a:t>
                </a:r>
                <a:r>
                  <a:rPr lang="en-US" dirty="0" smtClean="0"/>
                  <a:t>components: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/>
                            </a:rPr>
                            <m:t>Φ</m:t>
                          </m:r>
                        </m:e>
                        <m:sup>
                          <m:r>
                            <a:rPr lang="fr-FR" b="0" i="1" smtClean="0">
                              <a:latin typeface="Cambria Math"/>
                            </a:rPr>
                            <m:t>𝑠</m:t>
                          </m:r>
                        </m:sup>
                      </m:sSup>
                      <m:d>
                        <m:dPr>
                          <m:ctrlPr>
                            <a:rPr lang="fr-FR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/>
                            </a:rPr>
                            <m:t>𝑥</m:t>
                          </m:r>
                          <m:r>
                            <a:rPr lang="fr-FR" b="0" i="1" smtClean="0">
                              <a:latin typeface="Cambria Math"/>
                            </a:rPr>
                            <m:t>,</m:t>
                          </m:r>
                          <m:r>
                            <a:rPr lang="fr-FR" b="0" i="1" smtClean="0">
                              <a:latin typeface="Cambria Math"/>
                            </a:rPr>
                            <m:t>𝑦</m:t>
                          </m:r>
                        </m:e>
                      </m:d>
                      <m:r>
                        <a:rPr lang="fr-FR" b="0" i="1" smtClean="0">
                          <a:latin typeface="Cambria Math"/>
                        </a:rPr>
                        <m:t>=</m:t>
                      </m:r>
                      <m:func>
                        <m:funcPr>
                          <m:ctrlPr>
                            <a:rPr lang="fr-FR" b="0" i="1" smtClean="0">
                              <a:latin typeface="Cambria Math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ctrlPr>
                                <a:rPr lang="fr-FR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fr-FR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fr-FR" b="0" i="0" smtClean="0">
                                      <a:latin typeface="Cambria Math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fr-FR" b="0" i="1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fr-FR" b="0" i="1" smtClean="0">
                                      <a:latin typeface="Cambria Math"/>
                                    </a:rPr>
                                    <m:t>𝑥</m:t>
                                  </m:r>
                                  <m:r>
                                    <a:rPr lang="fr-FR" b="0" i="1" smtClean="0">
                                      <a:latin typeface="Cambria Math"/>
                                    </a:rPr>
                                    <m:t>,</m:t>
                                  </m:r>
                                  <m:r>
                                    <a:rPr lang="fr-FR" b="0" i="1" smtClean="0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a:rPr lang="fr-FR" b="0" i="1" smtClean="0">
                          <a:latin typeface="Cambria Math"/>
                        </a:rPr>
                        <m:t> </m:t>
                      </m:r>
                    </m:oMath>
                  </m:oMathPara>
                </a14:m>
                <a:endParaRPr lang="fr-FR" b="0" dirty="0" smtClean="0"/>
              </a:p>
              <a:p>
                <a:r>
                  <a:rPr lang="en-US" dirty="0" smtClean="0"/>
                  <a:t>Nodal density field:</a:t>
                </a:r>
                <a14:m>
                  <m:oMath xmlns:m="http://schemas.openxmlformats.org/officeDocument/2006/math">
                    <m:r>
                      <a:rPr lang="fr-FR" b="0" i="0" smtClean="0">
                        <a:latin typeface="Cambria Math"/>
                      </a:rPr>
                      <m:t> </m:t>
                    </m:r>
                    <m:r>
                      <a:rPr lang="fr-FR" b="0" i="1" smtClean="0">
                        <a:latin typeface="Cambria Math"/>
                      </a:rPr>
                      <m:t>𝐻</m:t>
                    </m:r>
                    <m:d>
                      <m:dPr>
                        <m:ctrlPr>
                          <a:rPr lang="fr-FR" b="0" i="1" smtClean="0">
                            <a:latin typeface="Cambria Math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fr-FR" b="0" i="1" smtClean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fr-FR" b="0" i="0" smtClean="0">
                                <a:latin typeface="Cambria Math"/>
                              </a:rPr>
                              <m:t>Φ</m:t>
                            </m:r>
                          </m:e>
                          <m:sup>
                            <m:r>
                              <a:rPr lang="fr-FR" b="0" i="1" smtClean="0">
                                <a:latin typeface="Cambria Math"/>
                              </a:rPr>
                              <m:t>𝑠</m:t>
                            </m:r>
                          </m:sup>
                        </m:sSup>
                      </m:e>
                    </m:d>
                    <m:r>
                      <a:rPr lang="fr-FR" b="0" i="1" smtClean="0">
                        <a:latin typeface="Cambria Math"/>
                      </a:rPr>
                      <m:t>,</m:t>
                    </m:r>
                  </m:oMath>
                </a14:m>
                <a:r>
                  <a:rPr lang="en-US" dirty="0" smtClean="0"/>
                  <a:t> where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/>
                      </a:rPr>
                      <m:t> </m:t>
                    </m:r>
                    <m:r>
                      <a:rPr lang="fr-FR" b="0" i="1" smtClean="0">
                        <a:latin typeface="Cambria Math"/>
                      </a:rPr>
                      <m:t>𝐻</m:t>
                    </m:r>
                    <m:r>
                      <a:rPr lang="fr-FR" b="0" i="1" smtClean="0">
                        <a:latin typeface="Cambria Math"/>
                      </a:rPr>
                      <m:t> </m:t>
                    </m:r>
                  </m:oMath>
                </a14:m>
                <a:r>
                  <a:rPr lang="en-US" dirty="0" smtClean="0"/>
                  <a:t>is the regularized Heaviside function: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Espace réservé du conten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923428" cy="4351338"/>
              </a:xfrm>
              <a:blipFill rotWithShape="1">
                <a:blip r:embed="rId2"/>
                <a:stretch>
                  <a:fillRect l="-1854" t="-2381" r="-23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1628" y="1466287"/>
            <a:ext cx="4914900" cy="5162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350" y="5079908"/>
            <a:ext cx="6392278" cy="12536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Espace réservé du numéro de diapositive 1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C16B9B1-5FC6-2A4C-A1D4-3463FEE1241D}" type="slidenum">
              <a:rPr lang="fr-FR" sz="2800" smtClean="0"/>
              <a:t>6</a:t>
            </a:fld>
            <a:endParaRPr lang="fr-FR" sz="2800" dirty="0"/>
          </a:p>
        </p:txBody>
      </p:sp>
      <p:sp>
        <p:nvSpPr>
          <p:cNvPr id="8" name="ZoneTexte 7"/>
          <p:cNvSpPr txBox="1"/>
          <p:nvPr/>
        </p:nvSpPr>
        <p:spPr>
          <a:xfrm>
            <a:off x="4487610" y="1344997"/>
            <a:ext cx="78528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(Guo et al. 2014) Doing </a:t>
            </a:r>
            <a:r>
              <a:rPr lang="en-US" sz="1100" dirty="0"/>
              <a:t>Topology Optimization Explicitly and Geometrically-A New Moving Morphable Components Based Framework</a:t>
            </a:r>
            <a:endParaRPr lang="fr-FR" sz="1100" dirty="0"/>
          </a:p>
        </p:txBody>
      </p:sp>
    </p:spTree>
    <p:extLst>
      <p:ext uri="{BB962C8B-B14F-4D97-AF65-F5344CB8AC3E}">
        <p14:creationId xmlns:p14="http://schemas.microsoft.com/office/powerpoint/2010/main" val="18161785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MNA scheme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 smtClean="0"/>
                  <a:t>Design is achieved through layout of a set of components</a:t>
                </a:r>
              </a:p>
              <a:p>
                <a:r>
                  <a:rPr lang="en-US" dirty="0"/>
                  <a:t>Design variables for a components</a:t>
                </a:r>
                <a14:m>
                  <m:oMath xmlns:m="http://schemas.openxmlformats.org/officeDocument/2006/math">
                    <m:r>
                      <a:rPr lang="fr-FR" i="1">
                        <a:latin typeface="Cambria Math"/>
                      </a:rPr>
                      <m:t> </m:t>
                    </m:r>
                    <m:d>
                      <m:dPr>
                        <m:ctrlPr>
                          <a:rPr lang="fr-FR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fr-FR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fr-FR" i="1">
                                <a:latin typeface="Cambria Math"/>
                              </a:rPr>
                              <m:t>0</m:t>
                            </m:r>
                          </m:sub>
                        </m:sSub>
                        <m:r>
                          <a:rPr lang="fr-FR" i="1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fr-FR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fr-FR" i="1">
                                <a:latin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fr-FR" i="1">
                                <a:latin typeface="Cambria Math"/>
                              </a:rPr>
                              <m:t>0</m:t>
                            </m:r>
                          </m:sub>
                        </m:sSub>
                        <m:r>
                          <a:rPr lang="fr-FR" i="1">
                            <a:latin typeface="Cambria Math"/>
                          </a:rPr>
                          <m:t>,</m:t>
                        </m:r>
                        <m:r>
                          <a:rPr lang="fr-FR" i="1">
                            <a:latin typeface="Cambria Math"/>
                          </a:rPr>
                          <m:t>𝐿</m:t>
                        </m:r>
                        <m:r>
                          <a:rPr lang="fr-FR" i="1">
                            <a:latin typeface="Cambria Math"/>
                          </a:rPr>
                          <m:t>,</m:t>
                        </m:r>
                        <m:r>
                          <a:rPr lang="fr-FR" i="1">
                            <a:latin typeface="Cambria Math"/>
                          </a:rPr>
                          <m:t>𝑡</m:t>
                        </m:r>
                        <m:r>
                          <a:rPr lang="fr-FR" i="1">
                            <a:latin typeface="Cambria Math"/>
                          </a:rPr>
                          <m:t>,</m:t>
                        </m:r>
                        <m:r>
                          <a:rPr lang="fr-FR" i="1">
                            <a:latin typeface="Cambria Math"/>
                          </a:rPr>
                          <m:t>𝜃</m:t>
                        </m:r>
                      </m:e>
                    </m:d>
                    <m:r>
                      <a:rPr lang="fr-FR" i="1">
                        <a:latin typeface="Cambria Math"/>
                      </a:rPr>
                      <m:t> </m:t>
                    </m:r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3" name="Espace réservé du conten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Espace réservé du numéro de diapositive 1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C16B9B1-5FC6-2A4C-A1D4-3463FEE1241D}" type="slidenum">
              <a:rPr lang="fr-FR" sz="2800" smtClean="0"/>
              <a:t>7</a:t>
            </a:fld>
            <a:endParaRPr lang="fr-FR" sz="2800" dirty="0"/>
          </a:p>
        </p:txBody>
      </p:sp>
      <p:pic>
        <p:nvPicPr>
          <p:cNvPr id="6" name="Image 5"/>
          <p:cNvPicPr/>
          <p:nvPr/>
        </p:nvPicPr>
        <p:blipFill>
          <a:blip r:embed="rId3"/>
          <a:stretch>
            <a:fillRect/>
          </a:stretch>
        </p:blipFill>
        <p:spPr>
          <a:xfrm>
            <a:off x="2187723" y="3221260"/>
            <a:ext cx="3450257" cy="1888584"/>
          </a:xfrm>
          <a:prstGeom prst="rect">
            <a:avLst/>
          </a:prstGeom>
        </p:spPr>
      </p:pic>
      <p:pic>
        <p:nvPicPr>
          <p:cNvPr id="7" name="Image 6"/>
          <p:cNvPicPr/>
          <p:nvPr/>
        </p:nvPicPr>
        <p:blipFill rotWithShape="1">
          <a:blip r:embed="rId4"/>
          <a:srcRect l="25953" r="21609"/>
          <a:stretch/>
        </p:blipFill>
        <p:spPr>
          <a:xfrm>
            <a:off x="6716994" y="3221260"/>
            <a:ext cx="1956987" cy="1940400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6238428" y="3036594"/>
            <a:ext cx="2914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Density field of a component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49676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Difference with MNA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the main difference : the weight function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/>
                      </a:rPr>
                      <m:t>𝜔</m:t>
                    </m:r>
                  </m:oMath>
                </a14:m>
                <a:r>
                  <a:rPr lang="en-US" dirty="0" smtClean="0"/>
                  <a:t> allows more gray regions (intermediate densities) which is not the case of the regularized Heaviside function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Espace réservé du conten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756" y="3213210"/>
            <a:ext cx="4501148" cy="29842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Espace réservé du numéro de diapositive 1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C16B9B1-5FC6-2A4C-A1D4-3463FEE1241D}" type="slidenum">
              <a:rPr lang="fr-FR" sz="2800" smtClean="0"/>
              <a:t>8</a:t>
            </a:fld>
            <a:endParaRPr lang="fr-FR" sz="2800" dirty="0"/>
          </a:p>
        </p:txBody>
      </p:sp>
      <p:sp>
        <p:nvSpPr>
          <p:cNvPr id="7" name="Espace réservé du contenu 2"/>
          <p:cNvSpPr txBox="1">
            <a:spLocks/>
          </p:cNvSpPr>
          <p:nvPr/>
        </p:nvSpPr>
        <p:spPr>
          <a:xfrm>
            <a:off x="4973684" y="3204677"/>
            <a:ext cx="7144266" cy="31261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 kern="1200">
                <a:solidFill>
                  <a:schemeClr val="tx1"/>
                </a:solidFill>
                <a:latin typeface="Helvetica Neue Ultrafin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Helvetica Neue Ultrafin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 kern="1200">
                <a:solidFill>
                  <a:schemeClr val="tx1"/>
                </a:solidFill>
                <a:latin typeface="Helvetica Neue Ultrafin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Helvetica Neue Ultrafin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Helvetica Neue Ultrafin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dirty="0" smtClean="0">
                <a:sym typeface="Wingdings" panose="05000000000000000000" pitchFamily="2" charset="2"/>
              </a:rPr>
              <a:t></a:t>
            </a:r>
            <a:r>
              <a:rPr lang="en-US" dirty="0" smtClean="0"/>
              <a:t>Consequences:</a:t>
            </a:r>
          </a:p>
          <a:p>
            <a:r>
              <a:rPr lang="en-US" dirty="0" smtClean="0"/>
              <a:t>Better and easier convergence</a:t>
            </a:r>
          </a:p>
          <a:p>
            <a:r>
              <a:rPr lang="en-US" dirty="0" smtClean="0"/>
              <a:t>Better control over the structure’s shape</a:t>
            </a:r>
          </a:p>
          <a:p>
            <a:r>
              <a:rPr lang="en-US" dirty="0" smtClean="0"/>
              <a:t>Design gets connected quickly</a:t>
            </a:r>
          </a:p>
          <a:p>
            <a:r>
              <a:rPr lang="en-US" dirty="0" smtClean="0"/>
              <a:t>Structure become disconnected progressively</a:t>
            </a:r>
          </a:p>
          <a:p>
            <a:pPr marL="0" indent="0">
              <a:buFont typeface="Arial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62766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Difference with MNA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67556" y="1570132"/>
            <a:ext cx="5226424" cy="4351338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Justification</a:t>
            </a:r>
          </a:p>
          <a:p>
            <a:r>
              <a:rPr lang="en-US" dirty="0" smtClean="0"/>
              <a:t>More gray regions in MNA </a:t>
            </a:r>
          </a:p>
          <a:p>
            <a:pPr marL="0" indent="0">
              <a:buNone/>
            </a:pPr>
            <a:r>
              <a:rPr lang="en-US" dirty="0" smtClean="0">
                <a:sym typeface="Wingdings" panose="05000000000000000000" pitchFamily="2" charset="2"/>
              </a:rPr>
              <a:t> bigger components for same volume</a:t>
            </a:r>
          </a:p>
          <a:p>
            <a:pPr>
              <a:buFont typeface="Wingdings"/>
              <a:buChar char="à"/>
            </a:pPr>
            <a:r>
              <a:rPr lang="en-US" dirty="0" smtClean="0">
                <a:sym typeface="Wingdings" panose="05000000000000000000" pitchFamily="2" charset="2"/>
              </a:rPr>
              <a:t> Components can intersect each other quickly and easily</a:t>
            </a:r>
          </a:p>
          <a:p>
            <a:pPr>
              <a:buFont typeface="Wingdings"/>
              <a:buChar char="à"/>
            </a:pPr>
            <a:r>
              <a:rPr lang="en-US" dirty="0" smtClean="0"/>
              <a:t> structure get connected in MNA quicker and easier than MMC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design history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b="34952"/>
          <a:stretch/>
        </p:blipFill>
        <p:spPr>
          <a:xfrm>
            <a:off x="7248799" y="197453"/>
            <a:ext cx="4262718" cy="2600096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8799" y="2797549"/>
            <a:ext cx="4462743" cy="40604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Espace réservé du numéro de diapositive 1"/>
          <p:cNvSpPr>
            <a:spLocks noGrp="1"/>
          </p:cNvSpPr>
          <p:nvPr>
            <p:ph type="sldNum" sz="quarter" idx="12"/>
          </p:nvPr>
        </p:nvSpPr>
        <p:spPr>
          <a:xfrm>
            <a:off x="4222380" y="6392582"/>
            <a:ext cx="2743200" cy="365125"/>
          </a:xfrm>
        </p:spPr>
        <p:txBody>
          <a:bodyPr/>
          <a:lstStyle/>
          <a:p>
            <a:fld id="{9C16B9B1-5FC6-2A4C-A1D4-3463FEE1241D}" type="slidenum">
              <a:rPr lang="fr-FR" sz="2800" smtClean="0"/>
              <a:t>9</a:t>
            </a:fld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69111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Bureau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test" id="{6FCF7690-2804-184F-AD62-60AC980D1406}" vid="{E2D0389A-D595-2044-B16D-F4C9F5C1D41F}"/>
    </a:ext>
  </a:extLst>
</a:theme>
</file>

<file path=ppt/theme/theme2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Bureau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93</TotalTime>
  <Words>1242</Words>
  <Application>Microsoft Office PowerPoint</Application>
  <PresentationFormat>Personnalisé</PresentationFormat>
  <Paragraphs>232</Paragraphs>
  <Slides>18</Slides>
  <Notes>1</Notes>
  <HiddenSlides>0</HiddenSlides>
  <MMClips>2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18</vt:i4>
      </vt:variant>
    </vt:vector>
  </HeadingPairs>
  <TitlesOfParts>
    <vt:vector size="19" baseType="lpstr">
      <vt:lpstr>Thème Office</vt:lpstr>
      <vt:lpstr> MMC vs MNA prof. Joseph MORLIER phd candidate Simone CONIGLIO school referent: Miguel CHARLOTTE Herraz Mahfoud</vt:lpstr>
      <vt:lpstr>Explicit vs Implicit topology optimization</vt:lpstr>
      <vt:lpstr>Pros and Cons (Implicit)</vt:lpstr>
      <vt:lpstr>Pros and Cons (Explicit)</vt:lpstr>
      <vt:lpstr>MMC scheme</vt:lpstr>
      <vt:lpstr>MMC scheme</vt:lpstr>
      <vt:lpstr>MNA scheme</vt:lpstr>
      <vt:lpstr>Difference with MNA</vt:lpstr>
      <vt:lpstr>Difference with MNA</vt:lpstr>
      <vt:lpstr>Difference with MNA</vt:lpstr>
      <vt:lpstr>Difference with MNA</vt:lpstr>
      <vt:lpstr>Extension to curved components</vt:lpstr>
      <vt:lpstr>Cantilever beam</vt:lpstr>
      <vt:lpstr>MBB beam</vt:lpstr>
      <vt:lpstr>L-shape beam</vt:lpstr>
      <vt:lpstr>Pylon architecture (airbus project)</vt:lpstr>
      <vt:lpstr>Conclusion  </vt:lpstr>
      <vt:lpstr>Limitations/Perspectives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to ?  Write scientific papers Make a presentation Publish online</dc:title>
  <dc:creator>Utilisateur de Microsoft Office</dc:creator>
  <cp:lastModifiedBy>m.herraz</cp:lastModifiedBy>
  <cp:revision>139</cp:revision>
  <dcterms:created xsi:type="dcterms:W3CDTF">2018-07-03T12:44:58Z</dcterms:created>
  <dcterms:modified xsi:type="dcterms:W3CDTF">2018-10-01T18:57:59Z</dcterms:modified>
</cp:coreProperties>
</file>